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Lst>
  <p:notesMasterIdLst>
    <p:notesMasterId r:id="rId20"/>
  </p:notesMasterIdLst>
  <p:sldIdLst>
    <p:sldId id="256" r:id="rId2"/>
    <p:sldId id="257" r:id="rId3"/>
    <p:sldId id="258" r:id="rId4"/>
    <p:sldId id="274" r:id="rId5"/>
    <p:sldId id="259" r:id="rId6"/>
    <p:sldId id="260" r:id="rId7"/>
    <p:sldId id="261" r:id="rId8"/>
    <p:sldId id="262" r:id="rId9"/>
    <p:sldId id="263" r:id="rId10"/>
    <p:sldId id="264" r:id="rId11"/>
    <p:sldId id="265" r:id="rId12"/>
    <p:sldId id="266" r:id="rId13"/>
    <p:sldId id="267" r:id="rId14"/>
    <p:sldId id="268" r:id="rId15"/>
    <p:sldId id="269" r:id="rId16"/>
    <p:sldId id="271" r:id="rId17"/>
    <p:sldId id="272" r:id="rId18"/>
    <p:sldId id="273"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23">
          <p15:clr>
            <a:srgbClr val="A4A3A4"/>
          </p15:clr>
        </p15:guide>
        <p15:guide id="2" pos="2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son, Evan" initials="CE" lastIdx="2" clrIdx="0">
    <p:extLst>
      <p:ext uri="{19B8F6BF-5375-455C-9EA6-DF929625EA0E}">
        <p15:presenceInfo xmlns:p15="http://schemas.microsoft.com/office/powerpoint/2012/main" userId="S::evan.carlson@wwfus.org::0c634e29-9bd9-4c3c-9229-d27afb41acb2" providerId="AD"/>
      </p:ext>
    </p:extLst>
  </p:cmAuthor>
  <p:cmAuthor id="2" name="Zlatanova, Ryan" initials="ZR" lastIdx="1" clrIdx="1">
    <p:extLst>
      <p:ext uri="{19B8F6BF-5375-455C-9EA6-DF929625EA0E}">
        <p15:presenceInfo xmlns:p15="http://schemas.microsoft.com/office/powerpoint/2012/main" userId="S::Ryan.Zlatanova@wwfus.org::062645a0-4c23-4e44-b4c3-c588cbfe24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012" autoAdjust="0"/>
  </p:normalViewPr>
  <p:slideViewPr>
    <p:cSldViewPr snapToGrid="0">
      <p:cViewPr varScale="1">
        <p:scale>
          <a:sx n="135" d="100"/>
          <a:sy n="135" d="100"/>
        </p:scale>
        <p:origin x="924" y="96"/>
      </p:cViewPr>
      <p:guideLst>
        <p:guide orient="horz" pos="523"/>
        <p:guide pos="2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Google Shape;2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0" name="Google Shape;30;p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9: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Arctic is warming twice as fast as the rest of the earth, affecting weather around the globe and threatening the foundation of Arctic ecosystems. Arctic summer sea ice is expected to disappear before mid-century, which will have cascading consequences worldwide. </a:t>
            </a:r>
            <a:endParaRPr sz="1200" b="0" i="0" u="none" strike="noStrike" cap="none">
              <a:solidFill>
                <a:schemeClr val="dk1"/>
              </a:solidFill>
              <a:latin typeface="Calibri"/>
              <a:ea typeface="Calibri"/>
              <a:cs typeface="Calibri"/>
              <a:sym typeface="Calibri"/>
            </a:endParaRPr>
          </a:p>
        </p:txBody>
      </p:sp>
      <p:sp>
        <p:nvSpPr>
          <p:cNvPr id="84" name="Google Shape;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
                <a:schemeClr val="dk1"/>
              </a:buClr>
              <a:buSzPts val="1200"/>
            </a:pPr>
            <a:r>
              <a:rPr lang="en-US" sz="1200" b="0" i="0" u="none" strike="noStrike" cap="none">
                <a:solidFill>
                  <a:schemeClr val="dk1"/>
                </a:solidFill>
                <a:latin typeface="Calibri"/>
                <a:ea typeface="Calibri"/>
                <a:cs typeface="Calibri"/>
                <a:sym typeface="Calibri"/>
              </a:rPr>
              <a:t>At WWF, we believe we can fight this consequential threat and build a safer, healthier and more resilient future for people and nature. To</a:t>
            </a:r>
            <a:r>
              <a:rPr lang="en-US"/>
              <a:t> </a:t>
            </a:r>
            <a:r>
              <a:rPr lang="en-US" sz="1200" b="0" i="0" u="none" strike="noStrike" cap="none">
                <a:solidFill>
                  <a:schemeClr val="dk1"/>
                </a:solidFill>
                <a:latin typeface="Calibri"/>
                <a:ea typeface="Calibri"/>
                <a:cs typeface="Calibri"/>
                <a:sym typeface="Calibri"/>
              </a:rPr>
              <a:t>address the climate crisis we must urgently reduce carbon pollution and prepare for the consequences of global warming—which the world is already experiencing—and raise our collective voice for action.</a:t>
            </a:r>
            <a:r>
              <a:rPr lang="en-US"/>
              <a:t> </a:t>
            </a:r>
            <a:endParaRPr sz="1200" b="0" i="0" u="none" strike="noStrike" cap="none">
              <a:solidFill>
                <a:schemeClr val="dk1"/>
              </a:solidFill>
              <a:latin typeface="Calibri"/>
              <a:ea typeface="Calibri"/>
              <a:cs typeface="Calibri"/>
              <a:sym typeface="Calibri"/>
            </a:endParaRPr>
          </a:p>
        </p:txBody>
      </p:sp>
      <p:sp>
        <p:nvSpPr>
          <p:cNvPr id="91" name="Google Shape;9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WWF works with local communities, governments and others around the world to help people and nature prepare for and adapt to the many impacts of a changing climate. We do this by:</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Working with communities and governments to understand and prepare for climate change</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Integrating environmental considerations into disaster recovery, reconstruction, and risk reduction</a:t>
            </a:r>
            <a:endParaRPr/>
          </a:p>
          <a:p>
            <a:pPr marL="0" indent="0"/>
            <a:r>
              <a:rPr lang="en-US"/>
              <a:t>• Protecting, restoring, and sustainably managing ecosystems in ways that increase their resiliency and ability to address climate change</a:t>
            </a: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Studying how people’s responses to climate change affect ecosystems and wildlife</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Assessing species to determine traits that make them resilient or vulnerable to changes in climate</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98" name="Google Shape;9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
                <a:schemeClr val="dk1"/>
              </a:buClr>
              <a:buSzPts val="1200"/>
            </a:pPr>
            <a:r>
              <a:rPr lang="en-US" dirty="0"/>
              <a:t>Even with </a:t>
            </a:r>
            <a:r>
              <a:rPr lang="en-US" sz="1200" b="0" i="0" u="none" strike="noStrike" cap="none" dirty="0">
                <a:solidFill>
                  <a:schemeClr val="dk1"/>
                </a:solidFill>
                <a:latin typeface="Calibri"/>
                <a:ea typeface="Calibri"/>
                <a:cs typeface="Calibri"/>
                <a:sym typeface="Calibri"/>
              </a:rPr>
              <a:t>the </a:t>
            </a:r>
            <a:r>
              <a:rPr lang="en-US" dirty="0"/>
              <a:t>United States recommitting to the Paris Agreement</a:t>
            </a:r>
            <a:r>
              <a:rPr lang="en-US" sz="1200" b="0" i="0" u="none" strike="noStrike" cap="none" dirty="0">
                <a:solidFill>
                  <a:schemeClr val="dk1"/>
                </a:solidFill>
                <a:latin typeface="Calibri"/>
                <a:ea typeface="Calibri"/>
                <a:cs typeface="Calibri"/>
                <a:sym typeface="Calibri"/>
              </a:rPr>
              <a:t>, America’s cities, states, and </a:t>
            </a:r>
            <a:r>
              <a:rPr lang="en-US" dirty="0"/>
              <a:t>businesses play a critical role in ensuring</a:t>
            </a:r>
            <a:r>
              <a:rPr lang="en-US" sz="1200" b="0" i="0" u="none" strike="noStrike" cap="none" dirty="0">
                <a:solidFill>
                  <a:schemeClr val="dk1"/>
                </a:solidFill>
                <a:latin typeface="Calibri"/>
                <a:ea typeface="Calibri"/>
                <a:cs typeface="Calibri"/>
                <a:sym typeface="Calibri"/>
              </a:rPr>
              <a:t> the promise of that agreement </a:t>
            </a:r>
            <a:r>
              <a:rPr lang="en-US" dirty="0"/>
              <a:t>turns into</a:t>
            </a:r>
            <a:r>
              <a:rPr lang="en-US" sz="1200" b="0" i="0" u="none" strike="noStrike" cap="none" dirty="0">
                <a:solidFill>
                  <a:schemeClr val="dk1"/>
                </a:solidFill>
                <a:latin typeface="Calibri"/>
                <a:ea typeface="Calibri"/>
                <a:cs typeface="Calibri"/>
                <a:sym typeface="Calibri"/>
              </a:rPr>
              <a:t> concrete action.</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WWF is helping accelerate climate action from national governments, and from cities, states and businesses to deliver on the ambitious temperature goals of the Paris Agreement by:</a:t>
            </a:r>
            <a:endParaRPr dirty="0"/>
          </a:p>
          <a:p>
            <a:pPr marL="0" indent="0"/>
            <a:r>
              <a:rPr lang="en-US" sz="1200" b="0" i="0" u="none" strike="noStrike" cap="none" dirty="0">
                <a:solidFill>
                  <a:schemeClr val="dk1"/>
                </a:solidFill>
                <a:latin typeface="Calibri"/>
                <a:ea typeface="Calibri"/>
                <a:cs typeface="Calibri"/>
                <a:sym typeface="Calibri"/>
              </a:rPr>
              <a:t>•</a:t>
            </a:r>
            <a:r>
              <a:rPr lang="en-US" dirty="0"/>
              <a:t> Supporting the</a:t>
            </a:r>
            <a:r>
              <a:rPr lang="en-US" sz="1200" b="0" i="0" u="none" strike="noStrike" cap="none" dirty="0">
                <a:solidFill>
                  <a:schemeClr val="dk1"/>
                </a:solidFill>
                <a:latin typeface="Calibri"/>
                <a:ea typeface="Calibri"/>
                <a:cs typeface="Calibri"/>
                <a:sym typeface="Calibri"/>
              </a:rPr>
              <a:t> Green Climate Fund and the Global Environment Facility</a:t>
            </a:r>
            <a:r>
              <a:rPr lang="en-US" dirty="0"/>
              <a:t>, programs that provide financial backing to developing countries </a:t>
            </a:r>
            <a:endParaRPr/>
          </a:p>
          <a:p>
            <a:pPr marL="0" indent="0"/>
            <a:r>
              <a:rPr lang="en-US" sz="1200" b="0" i="0" u="none" strike="noStrike" cap="none" dirty="0">
                <a:solidFill>
                  <a:schemeClr val="dk1"/>
                </a:solidFill>
                <a:latin typeface="Calibri"/>
                <a:ea typeface="Calibri"/>
                <a:cs typeface="Calibri"/>
                <a:sym typeface="Calibri"/>
              </a:rPr>
              <a:t>• Building </a:t>
            </a:r>
            <a:r>
              <a:rPr lang="en-US" dirty="0"/>
              <a:t>coalitions</a:t>
            </a:r>
            <a:r>
              <a:rPr lang="en-US" sz="1200" b="0" i="0" u="none" strike="noStrike" cap="none" dirty="0">
                <a:solidFill>
                  <a:schemeClr val="dk1"/>
                </a:solidFill>
                <a:latin typeface="Calibri"/>
                <a:ea typeface="Calibri"/>
                <a:cs typeface="Calibri"/>
                <a:sym typeface="Calibri"/>
              </a:rPr>
              <a:t> of state and local actors in the US</a:t>
            </a:r>
            <a:r>
              <a:rPr lang="en-US" dirty="0"/>
              <a:t> and around the world to realize the transformation to a clean economy</a:t>
            </a:r>
          </a:p>
          <a:p>
            <a:pPr marL="0" indent="0"/>
            <a:r>
              <a:rPr lang="en-US" sz="1200" b="0" i="0" u="none" strike="noStrike" cap="none" dirty="0">
                <a:solidFill>
                  <a:schemeClr val="dk1"/>
                </a:solidFill>
                <a:latin typeface="Calibri"/>
                <a:ea typeface="Calibri"/>
                <a:cs typeface="Calibri"/>
                <a:sym typeface="Calibri"/>
              </a:rPr>
              <a:t>• Helping transition developing countries to clean energy sources like wind and solar</a:t>
            </a:r>
            <a:endParaRPr dirty="0"/>
          </a:p>
          <a:p>
            <a:pPr marL="0" indent="0"/>
            <a:r>
              <a:rPr lang="en-US" sz="1200" b="0" i="0" u="none" strike="noStrike" cap="none" dirty="0">
                <a:solidFill>
                  <a:schemeClr val="dk1"/>
                </a:solidFill>
                <a:latin typeface="Calibri"/>
                <a:ea typeface="Calibri"/>
                <a:cs typeface="Calibri"/>
                <a:sym typeface="Calibri"/>
              </a:rPr>
              <a:t>• Curbing climate pollution from international aviation</a:t>
            </a:r>
            <a:endParaRPr lang="en-US" dirty="0"/>
          </a:p>
          <a:p>
            <a:pPr marL="0" indent="0"/>
            <a:r>
              <a:rPr lang="en-US" dirty="0"/>
              <a:t>• Harnessing the power of nature to provide essential benefits and services to people, such as reducing greenhouse gas emissions or helping make geographies more resilient to the effects of the climate crisis.</a:t>
            </a:r>
          </a:p>
          <a:p>
            <a:pPr marL="0" marR="0" lvl="0" indent="0" algn="l">
              <a:lnSpc>
                <a:spcPct val="100000"/>
              </a:lnSpc>
              <a:spcBef>
                <a:spcPts val="0"/>
              </a:spcBef>
              <a:spcAft>
                <a:spcPts val="0"/>
              </a:spcAft>
              <a:buFont typeface="Arial"/>
              <a:buNone/>
            </a:pPr>
            <a:endParaRPr lang="en-US" sz="1200" b="0" i="0" u="none" strike="noStrike" cap="none">
              <a:solidFill>
                <a:schemeClr val="dk1"/>
              </a:solidFill>
              <a:latin typeface="Calibri"/>
              <a:ea typeface="Calibri"/>
              <a:cs typeface="Calibri"/>
            </a:endParaRPr>
          </a:p>
          <a:p>
            <a:pPr marL="0" marR="0" lvl="0" indent="0" algn="l" rtl="0">
              <a:spcBef>
                <a:spcPts val="0"/>
              </a:spcBef>
              <a:spcAft>
                <a:spcPts val="0"/>
              </a:spcAft>
              <a:buSzPts val="1200"/>
              <a:buFont typeface="Calibri"/>
              <a:buNone/>
            </a:pPr>
            <a:endParaRPr sz="1200" b="0" i="0" u="none" strike="noStrike" cap="none">
              <a:solidFill>
                <a:schemeClr val="dk1"/>
              </a:solidFill>
              <a:latin typeface="Calibri"/>
              <a:ea typeface="Calibri"/>
              <a:cs typeface="Calibri"/>
            </a:endParaRPr>
          </a:p>
          <a:p>
            <a:pPr marL="0" indent="0"/>
            <a:endParaRPr lang="en-US"/>
          </a:p>
        </p:txBody>
      </p:sp>
      <p:sp>
        <p:nvSpPr>
          <p:cNvPr id="105" name="Google Shape;10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Forests combat climate change by naturally absorbing carbon dioxide. But when forests are cleared, burned, or poorly managed, they release large quantities of C02 into the atmosphere. Scientists estimate up to 13% of global carbon emissions come from deforestation. WWF is working to save forests by:</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Supporting REDD+, which offers financial incentives to developing countries that manage and use their forests responsibly.</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Creating multi-million dollar funds to properly manage forests that are designated as protected.</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Working to end illegal logging.</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Ensuring that global climate change agreements reduce forest loss and degradation.</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2" name="Google Shape;11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WWF is working with businesses, cities and national governments to set emissions reduction goals aligned what science says is needed. We’re also working to make clean, renewable energy cheaper and easier to purchase. WWF is building momentum for a low-carbon economy by:  </a:t>
            </a:r>
            <a:endParaRPr dirty="0"/>
          </a:p>
          <a:p>
            <a:pPr marL="0" indent="0"/>
            <a:r>
              <a:rPr lang="en-US" sz="1200" b="0" i="0" u="none" strike="noStrike" cap="none" dirty="0">
                <a:solidFill>
                  <a:schemeClr val="dk1"/>
                </a:solidFill>
                <a:latin typeface="Calibri"/>
                <a:ea typeface="Calibri"/>
                <a:cs typeface="Calibri"/>
                <a:sym typeface="Calibri"/>
              </a:rPr>
              <a:t>• Helping companies </a:t>
            </a:r>
            <a:r>
              <a:rPr lang="en-US" dirty="0"/>
              <a:t>set, meet, and even surpass science-based</a:t>
            </a:r>
            <a:r>
              <a:rPr lang="en-US" sz="1200" b="0" i="0" u="none" strike="noStrike" cap="none" dirty="0">
                <a:solidFill>
                  <a:schemeClr val="dk1"/>
                </a:solidFill>
                <a:latin typeface="Calibri"/>
                <a:ea typeface="Calibri"/>
                <a:cs typeface="Calibri"/>
                <a:sym typeface="Calibri"/>
              </a:rPr>
              <a:t> targets</a:t>
            </a:r>
            <a:endParaRPr dirty="0"/>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 Challenging all US cities to set ambitious goals, transition toward 100% renewable energy and address local climate threats</a:t>
            </a:r>
            <a:endParaRPr dirty="0"/>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9" name="Google Shape;11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Visit the World Wildlife website to learn more.</a:t>
            </a:r>
            <a:endParaRPr/>
          </a:p>
        </p:txBody>
      </p:sp>
      <p:sp>
        <p:nvSpPr>
          <p:cNvPr id="138" name="Google Shape;13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5" name="Google Shape;14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51" name="Google Shape;151;p18: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 name="Google Shape;3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Climate is one of WWF’s 6 main areas of focus.</a:t>
            </a:r>
            <a:endParaRPr/>
          </a:p>
        </p:txBody>
      </p:sp>
      <p:sp>
        <p:nvSpPr>
          <p:cNvPr id="35" name="Google Shape;3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 name="Google Shape;4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Our climate is changing at an unprecedented rate. Already, freshwater supplies are shrinking, agricultural yields are dropping, our forests are burning, and rising oceans are more acidic—all, in part, due to a warming climate. As our natural world changes around us, so does our way of life.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Climate change is affecting way more than just the temperature.</a:t>
            </a:r>
            <a:endParaRPr/>
          </a:p>
        </p:txBody>
      </p:sp>
      <p:sp>
        <p:nvSpPr>
          <p:cNvPr id="42" name="Google Shape;4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biggest rise of average temperatures that we can afford is 1.5 degrees Celsius. If we overshoot that, the consequences will be much more disastrous. That’s why you often hear the phrase “the race to 1.5” in climate conversations.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6911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 name="Google Shape;4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Climate change is already having a significant impact on wild animals around the globe. Changes in climate are altering the timing of life cycles, causing species to shift where they live, and in some cases even leading to extinction. </a:t>
            </a:r>
            <a:endParaRPr sz="1200" b="0" i="0" u="none" strike="noStrike" cap="none">
              <a:solidFill>
                <a:schemeClr val="dk1"/>
              </a:solidFill>
              <a:latin typeface="Calibri"/>
              <a:ea typeface="Calibri"/>
              <a:cs typeface="Calibri"/>
              <a:sym typeface="Calibri"/>
            </a:endParaRPr>
          </a:p>
        </p:txBody>
      </p:sp>
      <p:sp>
        <p:nvSpPr>
          <p:cNvPr id="49" name="Google Shape;4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5: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Climate change imposes heavy burdens on those living nearest to floodplains, shorelines, and polluted city centers. In the US and around the world, climate change is destabilizing food production, displacing people in vulnerable countries, and threatening our shorelines with sea level rise and more extreme storms. Sea level rise over the next hundred years could displace as many as 72 million people.</a:t>
            </a:r>
            <a:endParaRPr sz="1200" b="0" i="0" u="none" strike="noStrike" cap="none">
              <a:solidFill>
                <a:schemeClr val="dk1"/>
              </a:solidFill>
              <a:latin typeface="Calibri"/>
              <a:ea typeface="Calibri"/>
              <a:cs typeface="Calibri"/>
              <a:sym typeface="Calibri"/>
            </a:endParaRPr>
          </a:p>
        </p:txBody>
      </p:sp>
      <p:sp>
        <p:nvSpPr>
          <p:cNvPr id="56" name="Google Shape;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 name="Google Shape;6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Taxpayers are footing the bill for weather disasters, crop failures, and higher insurance rates associated with our warming world. No economy can grow when it has to constantly rebuild.</a:t>
            </a:r>
            <a:endParaRPr sz="1200" b="0" i="0" u="none" strike="noStrike" cap="none">
              <a:solidFill>
                <a:schemeClr val="dk1"/>
              </a:solidFill>
              <a:latin typeface="Calibri"/>
              <a:ea typeface="Calibri"/>
              <a:cs typeface="Calibri"/>
              <a:sym typeface="Calibri"/>
            </a:endParaRPr>
          </a:p>
        </p:txBody>
      </p:sp>
      <p:sp>
        <p:nvSpPr>
          <p:cNvPr id="63" name="Google Shape;6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Climate change is altering patterns of weather and water around the world, causing shortages and droughts in some areas and floods in others. These changes will combine to make less water available for agriculture, energy generation, cities and ecosystems around the world.</a:t>
            </a:r>
            <a:endParaRPr sz="1200" b="0" i="0" u="none" strike="noStrike" cap="none">
              <a:solidFill>
                <a:schemeClr val="dk1"/>
              </a:solidFill>
              <a:latin typeface="Calibri"/>
              <a:ea typeface="Calibri"/>
              <a:cs typeface="Calibri"/>
              <a:sym typeface="Calibri"/>
            </a:endParaRPr>
          </a:p>
        </p:txBody>
      </p:sp>
      <p:sp>
        <p:nvSpPr>
          <p:cNvPr id="70" name="Google Shape;7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8: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Our oceans absorb most of the warming and carbon pollution occurring today, even more than the atmosphere. Warmer oceans are driving stronger storms and bleaching coral reefs. As oceans absorb carbon dioxide, they become more acidic, threatening most shelled organisms, including small crustaceans fundamental to the marine food chain.</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7" name="Google Shape;7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ogo slide">
  <p:cSld name="Logo slide">
    <p:bg>
      <p:bgPr>
        <a:solidFill>
          <a:srgbClr val="EEECE1"/>
        </a:solidFill>
        <a:effectLst/>
      </p:bgPr>
    </p:bg>
    <p:spTree>
      <p:nvGrpSpPr>
        <p:cNvPr id="1" name="Shape 12"/>
        <p:cNvGrpSpPr/>
        <p:nvPr/>
      </p:nvGrpSpPr>
      <p:grpSpPr>
        <a:xfrm>
          <a:off x="0" y="0"/>
          <a:ext cx="0" cy="0"/>
          <a:chOff x="0" y="0"/>
          <a:chExt cx="0" cy="0"/>
        </a:xfrm>
      </p:grpSpPr>
      <p:pic>
        <p:nvPicPr>
          <p:cNvPr id="13" name="Google Shape;13;p2" descr="WWF_25mm_no_tab.png"/>
          <p:cNvPicPr preferRelativeResize="0"/>
          <p:nvPr/>
        </p:nvPicPr>
        <p:blipFill rotWithShape="1">
          <a:blip r:embed="rId2">
            <a:alphaModFix/>
          </a:blip>
          <a:srcRect/>
          <a:stretch/>
        </p:blipFill>
        <p:spPr>
          <a:xfrm>
            <a:off x="3532188" y="785813"/>
            <a:ext cx="2090737" cy="31210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with light bar">
  <p:cSld name="Title with light bar">
    <p:spTree>
      <p:nvGrpSpPr>
        <p:cNvPr id="1" name="Shape 14"/>
        <p:cNvGrpSpPr/>
        <p:nvPr/>
      </p:nvGrpSpPr>
      <p:grpSpPr>
        <a:xfrm>
          <a:off x="0" y="0"/>
          <a:ext cx="0" cy="0"/>
          <a:chOff x="0" y="0"/>
          <a:chExt cx="0" cy="0"/>
        </a:xfrm>
      </p:grpSpPr>
      <p:sp>
        <p:nvSpPr>
          <p:cNvPr id="15" name="Google Shape;15;p3"/>
          <p:cNvSpPr txBox="1">
            <a:spLocks noGrp="1"/>
          </p:cNvSpPr>
          <p:nvPr>
            <p:ph type="ctrTitle"/>
          </p:nvPr>
        </p:nvSpPr>
        <p:spPr>
          <a:xfrm>
            <a:off x="0" y="2229681"/>
            <a:ext cx="9144000" cy="684139"/>
          </a:xfrm>
          <a:prstGeom prst="rect">
            <a:avLst/>
          </a:prstGeom>
          <a:solidFill>
            <a:schemeClr val="lt1">
              <a:alpha val="42745"/>
            </a:schemeClr>
          </a:solidFill>
          <a:ln>
            <a:noFill/>
          </a:ln>
        </p:spPr>
        <p:txBody>
          <a:bodyPr spcFirstLastPara="1" wrap="square" lIns="0" tIns="0" rIns="0" bIns="0" anchor="ctr" anchorCtr="0"/>
          <a:lstStyle>
            <a:lvl1pPr marR="0" lvl="0" algn="ctr" rtl="0">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lass box dark">
  <p:cSld name="Glass box dark">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455612" y="1210670"/>
            <a:ext cx="2712831" cy="1508105"/>
          </a:xfrm>
          <a:prstGeom prst="rect">
            <a:avLst/>
          </a:prstGeom>
          <a:solidFill>
            <a:schemeClr val="dk1">
              <a:alpha val="44705"/>
            </a:schemeClr>
          </a:solidFill>
          <a:ln>
            <a:noFill/>
          </a:ln>
        </p:spPr>
        <p:txBody>
          <a:bodyPr spcFirstLastPara="1" wrap="square" lIns="182875" tIns="137150" rIns="182875" bIns="137150" anchor="t" anchorCtr="0"/>
          <a:lstStyle>
            <a:lvl1pPr marL="457200" marR="0" lvl="0" indent="-22860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spcBef>
                <a:spcPts val="600"/>
              </a:spcBef>
              <a:spcAft>
                <a:spcPts val="0"/>
              </a:spcAft>
              <a:buClr>
                <a:srgbClr val="888888"/>
              </a:buClr>
              <a:buSzPts val="1620"/>
              <a:buFont typeface="Arial"/>
              <a:buNone/>
              <a:defRPr sz="1800" b="0" i="0" u="none" strike="noStrike" cap="none">
                <a:solidFill>
                  <a:srgbClr val="888888"/>
                </a:solidFill>
                <a:latin typeface="Arial"/>
                <a:ea typeface="Arial"/>
                <a:cs typeface="Arial"/>
                <a:sym typeface="Arial"/>
              </a:defRPr>
            </a:lvl2pPr>
            <a:lvl3pPr marL="1371600" marR="0" lvl="2" indent="-228600" algn="l" rtl="0">
              <a:spcBef>
                <a:spcPts val="600"/>
              </a:spcBef>
              <a:spcAft>
                <a:spcPts val="0"/>
              </a:spcAft>
              <a:buClr>
                <a:srgbClr val="888888"/>
              </a:buClr>
              <a:buSzPts val="144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60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Glass box light">
  <p:cSld name="Glass box light">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455612" y="1210670"/>
            <a:ext cx="2712831" cy="1508105"/>
          </a:xfrm>
          <a:prstGeom prst="rect">
            <a:avLst/>
          </a:prstGeom>
          <a:solidFill>
            <a:schemeClr val="lt1">
              <a:alpha val="44705"/>
            </a:schemeClr>
          </a:solidFill>
          <a:ln>
            <a:noFill/>
          </a:ln>
        </p:spPr>
        <p:txBody>
          <a:bodyPr spcFirstLastPara="1" wrap="square" lIns="182875" tIns="137150" rIns="182875" bIns="137150" anchor="t" anchorCtr="0"/>
          <a:lstStyle>
            <a:lvl1pPr marL="457200" marR="0" lvl="0" indent="-228600" algn="l" rtl="0">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600"/>
              </a:spcBef>
              <a:spcAft>
                <a:spcPts val="0"/>
              </a:spcAft>
              <a:buClr>
                <a:srgbClr val="888888"/>
              </a:buClr>
              <a:buSzPts val="1620"/>
              <a:buFont typeface="Arial"/>
              <a:buNone/>
              <a:defRPr sz="1800" b="0" i="0" u="none" strike="noStrike" cap="none">
                <a:solidFill>
                  <a:srgbClr val="888888"/>
                </a:solidFill>
                <a:latin typeface="Arial"/>
                <a:ea typeface="Arial"/>
                <a:cs typeface="Arial"/>
                <a:sym typeface="Arial"/>
              </a:defRPr>
            </a:lvl2pPr>
            <a:lvl3pPr marL="1371600" marR="0" lvl="2" indent="-228600" algn="l" rtl="0">
              <a:spcBef>
                <a:spcPts val="600"/>
              </a:spcBef>
              <a:spcAft>
                <a:spcPts val="0"/>
              </a:spcAft>
              <a:buClr>
                <a:srgbClr val="888888"/>
              </a:buClr>
              <a:buSzPts val="1440"/>
              <a:buFont typeface="Arial"/>
              <a:buNone/>
              <a:defRPr sz="1600" b="0" i="0" u="none" strike="noStrike" cap="none">
                <a:solidFill>
                  <a:srgbClr val="888888"/>
                </a:solidFill>
                <a:latin typeface="Arial"/>
                <a:ea typeface="Arial"/>
                <a:cs typeface="Arial"/>
                <a:sym typeface="Arial"/>
              </a:defRPr>
            </a:lvl3pPr>
            <a:lvl4pPr marL="1828800" marR="0" lvl="3" indent="-228600" algn="l" rtl="0">
              <a:spcBef>
                <a:spcPts val="60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with dark bar">
  <p:cSld name="Title with dark bar">
    <p:spTree>
      <p:nvGrpSpPr>
        <p:cNvPr id="1" name="Shape 21"/>
        <p:cNvGrpSpPr/>
        <p:nvPr/>
      </p:nvGrpSpPr>
      <p:grpSpPr>
        <a:xfrm>
          <a:off x="0" y="0"/>
          <a:ext cx="0" cy="0"/>
          <a:chOff x="0" y="0"/>
          <a:chExt cx="0" cy="0"/>
        </a:xfrm>
      </p:grpSpPr>
      <p:sp>
        <p:nvSpPr>
          <p:cNvPr id="22" name="Google Shape;22;p7"/>
          <p:cNvSpPr txBox="1">
            <a:spLocks noGrp="1"/>
          </p:cNvSpPr>
          <p:nvPr>
            <p:ph type="ctrTitle"/>
          </p:nvPr>
        </p:nvSpPr>
        <p:spPr>
          <a:xfrm>
            <a:off x="0" y="2229681"/>
            <a:ext cx="9144000" cy="684139"/>
          </a:xfrm>
          <a:prstGeom prst="rect">
            <a:avLst/>
          </a:prstGeom>
          <a:solidFill>
            <a:schemeClr val="dk1">
              <a:alpha val="42745"/>
            </a:schemeClr>
          </a:solidFill>
          <a:ln>
            <a:noFill/>
          </a:ln>
        </p:spPr>
        <p:txBody>
          <a:bodyPr spcFirstLastPara="1" wrap="square" lIns="0" tIns="0" rIns="0" bIns="0" anchor="ctr" anchorCtr="0"/>
          <a:lstStyle>
            <a:lvl1pPr marR="0" lvl="0" algn="ctr" rtl="0">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457200" y="314347"/>
            <a:ext cx="8229600" cy="748882"/>
          </a:xfrm>
          <a:prstGeom prst="rect">
            <a:avLst/>
          </a:prstGeom>
          <a:noFill/>
          <a:ln>
            <a:noFill/>
          </a:ln>
        </p:spPr>
        <p:txBody>
          <a:bodyPr spcFirstLastPara="1" wrap="square" lIns="0" tIns="0" rIns="0" bIns="0" anchor="ctr" anchorCtr="0"/>
          <a:lstStyle>
            <a:lvl1pPr marR="0" lvl="0" algn="l" rtl="0">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8"/>
          <p:cNvSpPr txBox="1">
            <a:spLocks noGrp="1"/>
          </p:cNvSpPr>
          <p:nvPr>
            <p:ph type="body" idx="1"/>
          </p:nvPr>
        </p:nvSpPr>
        <p:spPr>
          <a:xfrm>
            <a:off x="457200" y="1200150"/>
            <a:ext cx="8229600" cy="3542353"/>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42900" algn="l" rtl="0">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9"/>
          <p:cNvSpPr txBox="1">
            <a:spLocks noGrp="1"/>
          </p:cNvSpPr>
          <p:nvPr>
            <p:ph type="title"/>
          </p:nvPr>
        </p:nvSpPr>
        <p:spPr>
          <a:xfrm>
            <a:off x="457200" y="314347"/>
            <a:ext cx="8229600" cy="748882"/>
          </a:xfrm>
          <a:prstGeom prst="rect">
            <a:avLst/>
          </a:prstGeom>
          <a:noFill/>
          <a:ln>
            <a:noFill/>
          </a:ln>
        </p:spPr>
        <p:txBody>
          <a:bodyPr spcFirstLastPara="1" wrap="square" lIns="0" tIns="0" rIns="0" bIns="0" anchor="ctr" anchorCtr="0"/>
          <a:lstStyle>
            <a:lvl1pPr marR="0" lvl="0" algn="l" rtl="0">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314347"/>
            <a:ext cx="8229600" cy="748882"/>
          </a:xfrm>
          <a:prstGeom prst="rect">
            <a:avLst/>
          </a:prstGeom>
          <a:noFill/>
          <a:ln>
            <a:noFill/>
          </a:ln>
        </p:spPr>
        <p:txBody>
          <a:bodyPr spcFirstLastPara="1" wrap="square" lIns="0" tIns="0" rIns="0" bIns="0" anchor="ctr" anchorCtr="0"/>
          <a:lstStyle>
            <a:lvl1pPr marR="0" lvl="0" algn="l" rtl="0">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200150"/>
            <a:ext cx="8229600" cy="3542353"/>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42900" algn="l" rtl="0">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6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8"/>
          <p:cNvPicPr preferRelativeResize="0"/>
          <p:nvPr/>
        </p:nvPicPr>
        <p:blipFill rotWithShape="1">
          <a:blip r:embed="rId3">
            <a:alphaModFix/>
          </a:blip>
          <a:srcRect/>
          <a:stretch/>
        </p:blipFill>
        <p:spPr>
          <a:xfrm>
            <a:off x="0" y="-354031"/>
            <a:ext cx="9480176" cy="6324741"/>
          </a:xfrm>
          <a:prstGeom prst="rect">
            <a:avLst/>
          </a:prstGeom>
          <a:noFill/>
          <a:ln>
            <a:noFill/>
          </a:ln>
        </p:spPr>
      </p:pic>
      <p:sp>
        <p:nvSpPr>
          <p:cNvPr id="87" name="Google Shape;87;p18"/>
          <p:cNvSpPr txBox="1">
            <a:spLocks noGrp="1"/>
          </p:cNvSpPr>
          <p:nvPr>
            <p:ph type="body" idx="1"/>
          </p:nvPr>
        </p:nvSpPr>
        <p:spPr>
          <a:xfrm>
            <a:off x="5733582" y="1460554"/>
            <a:ext cx="2712831" cy="2508379"/>
          </a:xfrm>
          <a:prstGeom prst="rect">
            <a:avLst/>
          </a:prstGeom>
          <a:solidFill>
            <a:schemeClr val="lt1">
              <a:alpha val="44705"/>
            </a:schemeClr>
          </a:solidFill>
          <a:ln>
            <a:noFill/>
          </a:ln>
        </p:spPr>
        <p:txBody>
          <a:bodyPr spcFirstLastPara="1" wrap="square" lIns="182875" tIns="137150" rIns="182875" bIns="137150" anchor="t" anchorCtr="0">
            <a:noAutofit/>
          </a:bodyPr>
          <a:lstStyle/>
          <a:p>
            <a:pPr marL="0" marR="0" lvl="0" indent="0" algn="l" rtl="0">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Arctic</a:t>
            </a:r>
            <a:endParaRPr/>
          </a:p>
          <a:p>
            <a:pPr marL="0" marR="0" lvl="0" indent="0" algn="l" rtl="0">
              <a:spcBef>
                <a:spcPts val="60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Arctic ecosystems are in danger from rising temperatures. Melting sea ice will have consequences worldwide.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9"/>
          <p:cNvPicPr preferRelativeResize="0"/>
          <p:nvPr/>
        </p:nvPicPr>
        <p:blipFill rotWithShape="1">
          <a:blip r:embed="rId3">
            <a:alphaModFix/>
          </a:blip>
          <a:srcRect t="18302" r="4175"/>
          <a:stretch/>
        </p:blipFill>
        <p:spPr>
          <a:xfrm>
            <a:off x="0" y="0"/>
            <a:ext cx="9144000" cy="5197287"/>
          </a:xfrm>
          <a:prstGeom prst="rect">
            <a:avLst/>
          </a:prstGeom>
          <a:noFill/>
          <a:ln>
            <a:noFill/>
          </a:ln>
        </p:spPr>
      </p:pic>
      <p:sp>
        <p:nvSpPr>
          <p:cNvPr id="94" name="Google Shape;94;p19"/>
          <p:cNvSpPr txBox="1">
            <a:spLocks noGrp="1"/>
          </p:cNvSpPr>
          <p:nvPr>
            <p:ph type="ctrTitle"/>
          </p:nvPr>
        </p:nvSpPr>
        <p:spPr>
          <a:xfrm>
            <a:off x="0" y="2229681"/>
            <a:ext cx="9144000" cy="684139"/>
          </a:xfrm>
          <a:prstGeom prst="rect">
            <a:avLst/>
          </a:prstGeom>
          <a:solidFill>
            <a:schemeClr val="lt1">
              <a:alpha val="42745"/>
            </a:schemeClr>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3200"/>
              <a:buFont typeface="Arial"/>
              <a:buNone/>
            </a:pPr>
            <a:r>
              <a:rPr lang="en-US" sz="3200" b="0" i="0" u="none" strike="noStrike" cap="none">
                <a:solidFill>
                  <a:schemeClr val="dk1"/>
                </a:solidFill>
                <a:latin typeface="Arial"/>
                <a:ea typeface="Arial"/>
                <a:cs typeface="Arial"/>
                <a:sym typeface="Arial"/>
              </a:rPr>
              <a:t>WWF is fighting for our climate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0"/>
          <p:cNvPicPr preferRelativeResize="0"/>
          <p:nvPr/>
        </p:nvPicPr>
        <p:blipFill rotWithShape="1">
          <a:blip r:embed="rId3">
            <a:alphaModFix/>
          </a:blip>
          <a:srcRect/>
          <a:stretch/>
        </p:blipFill>
        <p:spPr>
          <a:xfrm>
            <a:off x="-3970" y="-6729"/>
            <a:ext cx="9217959" cy="6145306"/>
          </a:xfrm>
          <a:prstGeom prst="rect">
            <a:avLst/>
          </a:prstGeom>
          <a:noFill/>
          <a:ln>
            <a:noFill/>
          </a:ln>
        </p:spPr>
      </p:pic>
      <p:sp>
        <p:nvSpPr>
          <p:cNvPr id="101" name="Google Shape;101;p20"/>
          <p:cNvSpPr txBox="1">
            <a:spLocks noGrp="1"/>
          </p:cNvSpPr>
          <p:nvPr>
            <p:ph type="body" idx="1"/>
          </p:nvPr>
        </p:nvSpPr>
        <p:spPr>
          <a:xfrm>
            <a:off x="677489" y="1614083"/>
            <a:ext cx="2712831" cy="976870"/>
          </a:xfrm>
          <a:prstGeom prst="rect">
            <a:avLst/>
          </a:prstGeom>
          <a:solidFill>
            <a:schemeClr val="dk1">
              <a:alpha val="44705"/>
            </a:schemeClr>
          </a:solidFill>
          <a:ln>
            <a:noFill/>
          </a:ln>
        </p:spPr>
        <p:txBody>
          <a:bodyPr spcFirstLastPara="1" wrap="square" lIns="182875" tIns="137150" rIns="182875" bIns="137150" anchor="t" anchorCtr="0">
            <a:noAutofit/>
          </a:bodyPr>
          <a:lstStyle/>
          <a:p>
            <a:pPr marL="0" marR="0" lvl="0" indent="0" algn="l" rtl="0">
              <a:spcBef>
                <a:spcPts val="0"/>
              </a:spcBef>
              <a:spcAft>
                <a:spcPts val="0"/>
              </a:spcAft>
              <a:buClr>
                <a:schemeClr val="lt1"/>
              </a:buClr>
              <a:buSzPts val="2000"/>
              <a:buFont typeface="Arial"/>
              <a:buNone/>
            </a:pPr>
            <a:r>
              <a:rPr lang="en-US" sz="2000" b="0" i="0" u="none" strike="noStrike" cap="none">
                <a:latin typeface="Arial"/>
                <a:ea typeface="Arial"/>
                <a:cs typeface="Arial"/>
                <a:sym typeface="Arial"/>
              </a:rPr>
              <a:t>Preparing for a Changing World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1"/>
          <p:cNvPicPr preferRelativeResize="0"/>
          <p:nvPr/>
        </p:nvPicPr>
        <p:blipFill rotWithShape="1">
          <a:blip r:embed="rId3">
            <a:alphaModFix/>
          </a:blip>
          <a:srcRect/>
          <a:stretch/>
        </p:blipFill>
        <p:spPr>
          <a:xfrm>
            <a:off x="-1" y="-1210670"/>
            <a:ext cx="9531255" cy="6354170"/>
          </a:xfrm>
          <a:prstGeom prst="rect">
            <a:avLst/>
          </a:prstGeom>
          <a:noFill/>
          <a:ln>
            <a:noFill/>
          </a:ln>
        </p:spPr>
      </p:pic>
      <p:sp>
        <p:nvSpPr>
          <p:cNvPr id="108" name="Google Shape;108;p21"/>
          <p:cNvSpPr txBox="1">
            <a:spLocks noGrp="1"/>
          </p:cNvSpPr>
          <p:nvPr>
            <p:ph type="body" idx="1"/>
          </p:nvPr>
        </p:nvSpPr>
        <p:spPr>
          <a:xfrm>
            <a:off x="5814265" y="1768723"/>
            <a:ext cx="2712831" cy="892552"/>
          </a:xfrm>
          <a:prstGeom prst="rect">
            <a:avLst/>
          </a:prstGeom>
          <a:solidFill>
            <a:schemeClr val="lt1">
              <a:alpha val="44705"/>
            </a:schemeClr>
          </a:solidFill>
          <a:ln>
            <a:noFill/>
          </a:ln>
        </p:spPr>
        <p:txBody>
          <a:bodyPr spcFirstLastPara="1" wrap="square" lIns="182875" tIns="137150" rIns="182875" bIns="137150" anchor="t" anchorCtr="0">
            <a:noAutofit/>
          </a:bodyPr>
          <a:lstStyle/>
          <a:p>
            <a:pPr marL="0" marR="0" lvl="0" indent="0" algn="l" rtl="0">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Accelerating Climate Action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2"/>
          <p:cNvPicPr preferRelativeResize="0"/>
          <p:nvPr/>
        </p:nvPicPr>
        <p:blipFill rotWithShape="1">
          <a:blip r:embed="rId3">
            <a:alphaModFix/>
          </a:blip>
          <a:srcRect/>
          <a:stretch/>
        </p:blipFill>
        <p:spPr>
          <a:xfrm>
            <a:off x="0" y="-1143000"/>
            <a:ext cx="9417978" cy="6286500"/>
          </a:xfrm>
          <a:prstGeom prst="rect">
            <a:avLst/>
          </a:prstGeom>
          <a:noFill/>
          <a:ln>
            <a:noFill/>
          </a:ln>
        </p:spPr>
      </p:pic>
      <p:sp>
        <p:nvSpPr>
          <p:cNvPr id="115" name="Google Shape;115;p22"/>
          <p:cNvSpPr txBox="1">
            <a:spLocks noGrp="1"/>
          </p:cNvSpPr>
          <p:nvPr>
            <p:ph type="body" idx="1"/>
          </p:nvPr>
        </p:nvSpPr>
        <p:spPr>
          <a:xfrm>
            <a:off x="455612" y="2420905"/>
            <a:ext cx="2712831" cy="892552"/>
          </a:xfrm>
          <a:prstGeom prst="rect">
            <a:avLst/>
          </a:prstGeom>
          <a:solidFill>
            <a:schemeClr val="dk1">
              <a:alpha val="44705"/>
            </a:schemeClr>
          </a:solidFill>
          <a:ln>
            <a:noFill/>
          </a:ln>
        </p:spPr>
        <p:txBody>
          <a:bodyPr spcFirstLastPara="1" wrap="square" lIns="182875" tIns="137150" rIns="182875" bIns="137150" anchor="t" anchorCtr="0">
            <a:noAutofit/>
          </a:bodyPr>
          <a:lstStyle/>
          <a:p>
            <a:pPr marL="0" marR="0" lvl="0" indent="0" algn="l" rtl="0">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Reducing Emissions from Deforestation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3"/>
          <p:cNvPicPr preferRelativeResize="0"/>
          <p:nvPr/>
        </p:nvPicPr>
        <p:blipFill rotWithShape="1">
          <a:blip r:embed="rId3">
            <a:alphaModFix/>
          </a:blip>
          <a:srcRect/>
          <a:stretch/>
        </p:blipFill>
        <p:spPr>
          <a:xfrm>
            <a:off x="-1" y="-849834"/>
            <a:ext cx="9131205" cy="6087470"/>
          </a:xfrm>
          <a:prstGeom prst="rect">
            <a:avLst/>
          </a:prstGeom>
          <a:noFill/>
          <a:ln>
            <a:noFill/>
          </a:ln>
        </p:spPr>
      </p:pic>
      <p:sp>
        <p:nvSpPr>
          <p:cNvPr id="122" name="Google Shape;122;p23"/>
          <p:cNvSpPr txBox="1">
            <a:spLocks noGrp="1"/>
          </p:cNvSpPr>
          <p:nvPr>
            <p:ph type="body" idx="1"/>
          </p:nvPr>
        </p:nvSpPr>
        <p:spPr>
          <a:xfrm>
            <a:off x="455612" y="1430477"/>
            <a:ext cx="3614042" cy="672745"/>
          </a:xfrm>
          <a:prstGeom prst="rect">
            <a:avLst/>
          </a:prstGeom>
          <a:solidFill>
            <a:schemeClr val="dk1">
              <a:alpha val="44705"/>
            </a:schemeClr>
          </a:solidFill>
          <a:ln>
            <a:noFill/>
          </a:ln>
        </p:spPr>
        <p:txBody>
          <a:bodyPr spcFirstLastPara="1" wrap="square" lIns="182875" tIns="137150" rIns="182875" bIns="137150" anchor="ctr" anchorCtr="0">
            <a:noAutofit/>
          </a:bodyPr>
          <a:lstStyle/>
          <a:p>
            <a:pPr marL="0" marR="0" lvl="0" indent="0" algn="l" rtl="0">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Building a Low-Carbon USA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5"/>
          <p:cNvPicPr preferRelativeResize="0"/>
          <p:nvPr/>
        </p:nvPicPr>
        <p:blipFill rotWithShape="1">
          <a:blip r:embed="rId3">
            <a:alphaModFix/>
          </a:blip>
          <a:srcRect/>
          <a:stretch/>
        </p:blipFill>
        <p:spPr>
          <a:xfrm>
            <a:off x="-1" y="-1156448"/>
            <a:ext cx="9449921" cy="6299947"/>
          </a:xfrm>
          <a:prstGeom prst="rect">
            <a:avLst/>
          </a:prstGeom>
          <a:noFill/>
          <a:ln>
            <a:noFill/>
          </a:ln>
        </p:spPr>
      </p:pic>
      <p:sp>
        <p:nvSpPr>
          <p:cNvPr id="141" name="Google Shape;141;p25"/>
          <p:cNvSpPr txBox="1">
            <a:spLocks noGrp="1"/>
          </p:cNvSpPr>
          <p:nvPr>
            <p:ph type="ctrTitle"/>
          </p:nvPr>
        </p:nvSpPr>
        <p:spPr>
          <a:xfrm>
            <a:off x="0" y="2229681"/>
            <a:ext cx="9144000" cy="684139"/>
          </a:xfrm>
          <a:prstGeom prst="rect">
            <a:avLst/>
          </a:prstGeom>
          <a:solidFill>
            <a:schemeClr val="lt1">
              <a:alpha val="42745"/>
            </a:schemeClr>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3200"/>
              <a:buFont typeface="Arial"/>
              <a:buNone/>
            </a:pPr>
            <a:r>
              <a:rPr lang="en-US" sz="3200" b="0" i="0" u="none" strike="noStrike" cap="none">
                <a:solidFill>
                  <a:schemeClr val="dk1"/>
                </a:solidFill>
                <a:latin typeface="Arial"/>
                <a:ea typeface="Arial"/>
                <a:cs typeface="Arial"/>
                <a:sym typeface="Arial"/>
              </a:rPr>
              <a:t>Visit worldwildlife.org/initiatives/climate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p:nvPr/>
        </p:nvSpPr>
        <p:spPr>
          <a:xfrm>
            <a:off x="463749" y="524604"/>
            <a:ext cx="8248313" cy="423662"/>
          </a:xfrm>
          <a:prstGeom prst="rect">
            <a:avLst/>
          </a:prstGeom>
          <a:noFill/>
          <a:ln>
            <a:noFill/>
          </a:ln>
        </p:spPr>
        <p:txBody>
          <a:bodyPr spcFirstLastPara="1" wrap="square" lIns="0" tIns="0" rIns="0" bIns="0" anchor="ctr" anchorCtr="0">
            <a:noAutofit/>
          </a:bodyPr>
          <a:lstStyle/>
          <a:p>
            <a:pPr marL="0" marR="0" lvl="0" indent="0" algn="just" rtl="0">
              <a:spcBef>
                <a:spcPts val="0"/>
              </a:spcBef>
              <a:spcAft>
                <a:spcPts val="0"/>
              </a:spcAft>
              <a:buNone/>
            </a:pPr>
            <a:r>
              <a:rPr lang="en-US" sz="1800">
                <a:solidFill>
                  <a:srgbClr val="31859C"/>
                </a:solidFill>
                <a:latin typeface="Arial"/>
                <a:ea typeface="Arial"/>
                <a:cs typeface="Arial"/>
                <a:sym typeface="Arial"/>
              </a:rPr>
              <a:t>Photo Credits</a:t>
            </a:r>
            <a:endParaRPr/>
          </a:p>
        </p:txBody>
      </p:sp>
      <p:sp>
        <p:nvSpPr>
          <p:cNvPr id="148" name="Google Shape;148;p26"/>
          <p:cNvSpPr txBox="1"/>
          <p:nvPr/>
        </p:nvSpPr>
        <p:spPr>
          <a:xfrm>
            <a:off x="463749" y="1201890"/>
            <a:ext cx="8244965" cy="3647231"/>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800"/>
              <a:buFont typeface="Arial"/>
              <a:buNone/>
            </a:pPr>
            <a:r>
              <a:rPr lang="en-US" sz="800" b="1" dirty="0">
                <a:solidFill>
                  <a:schemeClr val="dk1"/>
                </a:solidFill>
                <a:latin typeface="Arial"/>
                <a:ea typeface="Arial"/>
                <a:cs typeface="Arial"/>
                <a:sym typeface="Arial"/>
              </a:rPr>
              <a:t>Page 2: </a:t>
            </a:r>
            <a:r>
              <a:rPr lang="en-US" sz="800" dirty="0">
                <a:solidFill>
                  <a:schemeClr val="dk1"/>
                </a:solidFill>
                <a:latin typeface="Arial"/>
                <a:ea typeface="Arial"/>
                <a:cs typeface="Arial"/>
                <a:sym typeface="Arial"/>
              </a:rPr>
              <a:t>© Jason Houston / WWF-US</a:t>
            </a:r>
            <a:endParaRPr dirty="0"/>
          </a:p>
          <a:p>
            <a:pPr marL="0" marR="0" lvl="0" indent="0" algn="l" rtl="0">
              <a:spcBef>
                <a:spcPts val="200"/>
              </a:spcBef>
              <a:spcAft>
                <a:spcPts val="0"/>
              </a:spcAft>
              <a:buClr>
                <a:schemeClr val="dk1"/>
              </a:buClr>
              <a:buSzPts val="800"/>
              <a:buFont typeface="Arial"/>
              <a:buNone/>
            </a:pPr>
            <a:r>
              <a:rPr lang="en-US" sz="800" b="1" dirty="0">
                <a:solidFill>
                  <a:schemeClr val="dk1"/>
                </a:solidFill>
                <a:latin typeface="Arial"/>
                <a:ea typeface="Arial"/>
                <a:cs typeface="Arial"/>
                <a:sym typeface="Arial"/>
              </a:rPr>
              <a:t>Page 3:</a:t>
            </a:r>
            <a:r>
              <a:rPr lang="en-US" sz="800" dirty="0">
                <a:solidFill>
                  <a:schemeClr val="dk1"/>
                </a:solidFill>
                <a:latin typeface="Arial"/>
                <a:ea typeface="Arial"/>
                <a:cs typeface="Arial"/>
                <a:sym typeface="Arial"/>
              </a:rPr>
              <a:t> © Global Warming Images / WWF</a:t>
            </a:r>
          </a:p>
          <a:p>
            <a:pPr marL="0" marR="0" lvl="0" indent="0" algn="l" rtl="0">
              <a:spcBef>
                <a:spcPts val="200"/>
              </a:spcBef>
              <a:spcAft>
                <a:spcPts val="0"/>
              </a:spcAft>
              <a:buClr>
                <a:schemeClr val="dk1"/>
              </a:buClr>
              <a:buSzPts val="800"/>
              <a:buFont typeface="Arial"/>
              <a:buNone/>
            </a:pPr>
            <a:r>
              <a:rPr lang="en-US" sz="800" dirty="0">
                <a:solidFill>
                  <a:schemeClr val="dk1"/>
                </a:solidFill>
              </a:rPr>
              <a:t>Page 4: </a:t>
            </a:r>
            <a:r>
              <a:rPr lang="en-US" sz="800" dirty="0">
                <a:solidFill>
                  <a:schemeClr val="dk1"/>
                </a:solidFill>
                <a:latin typeface="Arial"/>
                <a:ea typeface="Arial"/>
                <a:cs typeface="Arial"/>
                <a:sym typeface="Arial"/>
              </a:rPr>
              <a:t>©</a:t>
            </a:r>
            <a:r>
              <a:rPr lang="en-US" sz="800" dirty="0">
                <a:solidFill>
                  <a:schemeClr val="dk1"/>
                </a:solidFill>
              </a:rPr>
              <a:t> Shutterstock / </a:t>
            </a:r>
            <a:r>
              <a:rPr lang="en-US" sz="800" dirty="0" err="1">
                <a:solidFill>
                  <a:schemeClr val="dk1"/>
                </a:solidFill>
              </a:rPr>
              <a:t>ESOlex</a:t>
            </a:r>
            <a:r>
              <a:rPr lang="en-US" sz="800" dirty="0">
                <a:solidFill>
                  <a:schemeClr val="dk1"/>
                </a:solidFill>
              </a:rPr>
              <a:t> / WWF </a:t>
            </a: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r>
              <a:rPr lang="en-US" sz="800" b="1" dirty="0">
                <a:solidFill>
                  <a:schemeClr val="dk1"/>
                </a:solidFill>
                <a:latin typeface="Arial"/>
                <a:ea typeface="Arial"/>
                <a:cs typeface="Arial"/>
                <a:sym typeface="Arial"/>
              </a:rPr>
              <a:t>Page 4: </a:t>
            </a:r>
            <a:r>
              <a:rPr lang="en-US" sz="800" dirty="0">
                <a:solidFill>
                  <a:schemeClr val="dk1"/>
                </a:solidFill>
                <a:latin typeface="Arial"/>
                <a:ea typeface="Arial"/>
                <a:cs typeface="Arial"/>
                <a:sym typeface="Arial"/>
              </a:rPr>
              <a:t>© Morgan Heim / Day's Edge Productions / WWF-US</a:t>
            </a:r>
            <a:endParaRPr dirty="0"/>
          </a:p>
          <a:p>
            <a:pPr marL="0" marR="0" lvl="0" indent="0" algn="l" rtl="0">
              <a:spcBef>
                <a:spcPts val="200"/>
              </a:spcBef>
              <a:spcAft>
                <a:spcPts val="0"/>
              </a:spcAft>
              <a:buClr>
                <a:schemeClr val="dk1"/>
              </a:buClr>
              <a:buSzPts val="800"/>
              <a:buFont typeface="Arial"/>
              <a:buNone/>
            </a:pPr>
            <a:r>
              <a:rPr lang="en-US" sz="800" b="1" dirty="0">
                <a:solidFill>
                  <a:schemeClr val="dk1"/>
                </a:solidFill>
                <a:latin typeface="Arial"/>
                <a:ea typeface="Arial"/>
                <a:cs typeface="Arial"/>
                <a:sym typeface="Arial"/>
              </a:rPr>
              <a:t>Page 5:</a:t>
            </a:r>
            <a:r>
              <a:rPr lang="en-US" sz="800" dirty="0">
                <a:solidFill>
                  <a:schemeClr val="dk1"/>
                </a:solidFill>
                <a:latin typeface="Arial"/>
                <a:ea typeface="Arial"/>
                <a:cs typeface="Arial"/>
                <a:sym typeface="Arial"/>
              </a:rPr>
              <a:t> © Global Warming Images / WWF</a:t>
            </a: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r>
              <a:rPr lang="en-US" sz="800" b="1" dirty="0">
                <a:solidFill>
                  <a:schemeClr val="dk1"/>
                </a:solidFill>
                <a:latin typeface="Arial"/>
                <a:ea typeface="Arial"/>
                <a:cs typeface="Arial"/>
                <a:sym typeface="Arial"/>
              </a:rPr>
              <a:t>Page 6:</a:t>
            </a:r>
            <a:r>
              <a:rPr lang="en-US" sz="800" dirty="0">
                <a:solidFill>
                  <a:schemeClr val="dk1"/>
                </a:solidFill>
                <a:latin typeface="Arial"/>
                <a:ea typeface="Arial"/>
                <a:cs typeface="Arial"/>
                <a:sym typeface="Arial"/>
              </a:rPr>
              <a:t> © Getty Images</a:t>
            </a: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r>
              <a:rPr lang="en-US" sz="800" b="1" dirty="0">
                <a:solidFill>
                  <a:schemeClr val="dk1"/>
                </a:solidFill>
                <a:latin typeface="Arial"/>
                <a:ea typeface="Arial"/>
                <a:cs typeface="Arial"/>
                <a:sym typeface="Arial"/>
              </a:rPr>
              <a:t>Page 7: </a:t>
            </a:r>
            <a:r>
              <a:rPr lang="en-US" sz="800" dirty="0">
                <a:solidFill>
                  <a:schemeClr val="dk1"/>
                </a:solidFill>
                <a:latin typeface="Arial"/>
                <a:ea typeface="Arial"/>
                <a:cs typeface="Arial"/>
                <a:sym typeface="Arial"/>
              </a:rPr>
              <a:t>© Frank PARHIZGAR / WWF-Canada</a:t>
            </a:r>
            <a:endParaRPr dirty="0"/>
          </a:p>
          <a:p>
            <a:pPr marL="0" marR="0" lvl="0" indent="0" algn="l" rtl="0">
              <a:spcBef>
                <a:spcPts val="200"/>
              </a:spcBef>
              <a:spcAft>
                <a:spcPts val="0"/>
              </a:spcAft>
              <a:buClr>
                <a:schemeClr val="dk1"/>
              </a:buClr>
              <a:buSzPts val="800"/>
              <a:buFont typeface="Arial"/>
              <a:buNone/>
            </a:pPr>
            <a:r>
              <a:rPr lang="en-US" sz="800" b="1" dirty="0">
                <a:solidFill>
                  <a:schemeClr val="dk1"/>
                </a:solidFill>
                <a:latin typeface="Arial"/>
                <a:ea typeface="Arial"/>
                <a:cs typeface="Arial"/>
                <a:sym typeface="Arial"/>
              </a:rPr>
              <a:t>Page 8:</a:t>
            </a:r>
            <a:r>
              <a:rPr lang="en-US" sz="800" dirty="0">
                <a:solidFill>
                  <a:schemeClr val="dk1"/>
                </a:solidFill>
                <a:latin typeface="Arial"/>
                <a:ea typeface="Arial"/>
                <a:cs typeface="Arial"/>
                <a:sym typeface="Arial"/>
              </a:rPr>
              <a:t> © Cat Holloway / WWF</a:t>
            </a: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r>
              <a:rPr lang="en-US" sz="800" b="1" dirty="0">
                <a:solidFill>
                  <a:schemeClr val="dk1"/>
                </a:solidFill>
                <a:latin typeface="Arial"/>
                <a:ea typeface="Arial"/>
                <a:cs typeface="Arial"/>
                <a:sym typeface="Arial"/>
              </a:rPr>
              <a:t>Page 9:</a:t>
            </a:r>
            <a:r>
              <a:rPr lang="en-US" sz="800" dirty="0">
                <a:solidFill>
                  <a:schemeClr val="dk1"/>
                </a:solidFill>
                <a:latin typeface="Arial"/>
                <a:ea typeface="Arial"/>
                <a:cs typeface="Arial"/>
                <a:sym typeface="Arial"/>
              </a:rPr>
              <a:t> © WWF-US / Elisabeth Kruger</a:t>
            </a: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r>
              <a:rPr lang="en-US" sz="800" b="1" dirty="0">
                <a:solidFill>
                  <a:schemeClr val="dk1"/>
                </a:solidFill>
                <a:latin typeface="Arial"/>
                <a:ea typeface="Arial"/>
                <a:cs typeface="Arial"/>
                <a:sym typeface="Arial"/>
              </a:rPr>
              <a:t>Page 10:</a:t>
            </a:r>
            <a:r>
              <a:rPr lang="en-US" sz="800" dirty="0">
                <a:solidFill>
                  <a:schemeClr val="dk1"/>
                </a:solidFill>
                <a:latin typeface="Arial"/>
                <a:ea typeface="Arial"/>
                <a:cs typeface="Arial"/>
                <a:sym typeface="Arial"/>
              </a:rPr>
              <a:t> © WWF Intl.  / Greg Marinovich / The Stand</a:t>
            </a:r>
            <a:endParaRPr dirty="0"/>
          </a:p>
          <a:p>
            <a:pPr marL="0" marR="0" lvl="0" indent="0" algn="l" rtl="0">
              <a:spcBef>
                <a:spcPts val="200"/>
              </a:spcBef>
              <a:spcAft>
                <a:spcPts val="0"/>
              </a:spcAft>
              <a:buClr>
                <a:schemeClr val="dk1"/>
              </a:buClr>
              <a:buSzPts val="800"/>
              <a:buFont typeface="Arial"/>
              <a:buNone/>
            </a:pPr>
            <a:r>
              <a:rPr lang="en-US" sz="800" b="1" dirty="0">
                <a:solidFill>
                  <a:schemeClr val="dk1"/>
                </a:solidFill>
                <a:latin typeface="Arial"/>
                <a:ea typeface="Arial"/>
                <a:cs typeface="Arial"/>
                <a:sym typeface="Arial"/>
              </a:rPr>
              <a:t>Page 11:</a:t>
            </a:r>
            <a:r>
              <a:rPr lang="en-US" sz="800" dirty="0">
                <a:solidFill>
                  <a:schemeClr val="dk1"/>
                </a:solidFill>
                <a:latin typeface="Arial"/>
                <a:ea typeface="Arial"/>
                <a:cs typeface="Arial"/>
                <a:sym typeface="Arial"/>
              </a:rPr>
              <a:t> © Global Warming Images / WWF</a:t>
            </a:r>
            <a:endParaRPr dirty="0"/>
          </a:p>
          <a:p>
            <a:pPr marL="0" marR="0" lvl="0" indent="0" algn="l" rtl="0">
              <a:spcBef>
                <a:spcPts val="200"/>
              </a:spcBef>
              <a:spcAft>
                <a:spcPts val="0"/>
              </a:spcAft>
              <a:buClr>
                <a:schemeClr val="dk1"/>
              </a:buClr>
              <a:buSzPts val="800"/>
              <a:buFont typeface="Arial"/>
              <a:buNone/>
            </a:pPr>
            <a:r>
              <a:rPr lang="en-US" sz="800" b="1" dirty="0">
                <a:solidFill>
                  <a:schemeClr val="dk1"/>
                </a:solidFill>
                <a:latin typeface="Arial"/>
                <a:ea typeface="Arial"/>
                <a:cs typeface="Arial"/>
                <a:sym typeface="Arial"/>
              </a:rPr>
              <a:t>Page 12:</a:t>
            </a:r>
            <a:r>
              <a:rPr lang="en-US" sz="800" dirty="0">
                <a:solidFill>
                  <a:schemeClr val="dk1"/>
                </a:solidFill>
                <a:latin typeface="Arial"/>
                <a:ea typeface="Arial"/>
                <a:cs typeface="Arial"/>
                <a:sym typeface="Arial"/>
              </a:rPr>
              <a:t> © Global Warming Images / WWF</a:t>
            </a:r>
            <a:endParaRPr dirty="0"/>
          </a:p>
          <a:p>
            <a:pPr marL="0" marR="0" lvl="0" indent="0" algn="l" rtl="0">
              <a:spcBef>
                <a:spcPts val="200"/>
              </a:spcBef>
              <a:spcAft>
                <a:spcPts val="0"/>
              </a:spcAft>
              <a:buClr>
                <a:schemeClr val="dk1"/>
              </a:buClr>
              <a:buSzPts val="800"/>
              <a:buFont typeface="Arial"/>
              <a:buNone/>
            </a:pPr>
            <a:r>
              <a:rPr lang="en-US" sz="800" b="1" dirty="0">
                <a:solidFill>
                  <a:schemeClr val="dk1"/>
                </a:solidFill>
                <a:latin typeface="Arial"/>
                <a:ea typeface="Arial"/>
                <a:cs typeface="Arial"/>
                <a:sym typeface="Arial"/>
              </a:rPr>
              <a:t>Page 13:</a:t>
            </a:r>
            <a:r>
              <a:rPr lang="en-US" sz="800" dirty="0">
                <a:solidFill>
                  <a:schemeClr val="dk1"/>
                </a:solidFill>
                <a:latin typeface="Arial"/>
                <a:ea typeface="Arial"/>
                <a:cs typeface="Arial"/>
                <a:sym typeface="Arial"/>
              </a:rPr>
              <a:t> © Nicolas Villaume / WWF-US</a:t>
            </a:r>
            <a:endParaRPr dirty="0"/>
          </a:p>
          <a:p>
            <a:pPr marL="0" marR="0" lvl="0" indent="0" algn="l" rtl="0">
              <a:spcBef>
                <a:spcPts val="200"/>
              </a:spcBef>
              <a:spcAft>
                <a:spcPts val="0"/>
              </a:spcAft>
              <a:buClr>
                <a:schemeClr val="dk1"/>
              </a:buClr>
              <a:buSzPts val="800"/>
              <a:buFont typeface="Arial"/>
              <a:buNone/>
            </a:pPr>
            <a:r>
              <a:rPr lang="en-US" sz="800" b="1" dirty="0">
                <a:solidFill>
                  <a:schemeClr val="dk1"/>
                </a:solidFill>
                <a:latin typeface="Arial"/>
                <a:ea typeface="Arial"/>
                <a:cs typeface="Arial"/>
                <a:sym typeface="Arial"/>
              </a:rPr>
              <a:t>Page 14: </a:t>
            </a:r>
            <a:r>
              <a:rPr lang="en-US" sz="800" dirty="0">
                <a:solidFill>
                  <a:schemeClr val="dk1"/>
                </a:solidFill>
                <a:latin typeface="Arial"/>
                <a:ea typeface="Arial"/>
                <a:cs typeface="Arial"/>
                <a:sym typeface="Arial"/>
              </a:rPr>
              <a:t>© WWF-US / Paul Fetters</a:t>
            </a: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r>
              <a:rPr lang="en-US" sz="800" b="1" dirty="0">
                <a:solidFill>
                  <a:schemeClr val="dk1"/>
                </a:solidFill>
                <a:latin typeface="Arial"/>
                <a:ea typeface="Arial"/>
                <a:cs typeface="Arial"/>
                <a:sym typeface="Arial"/>
              </a:rPr>
              <a:t>Page 15:</a:t>
            </a:r>
            <a:r>
              <a:rPr lang="en-US" sz="800" dirty="0">
                <a:solidFill>
                  <a:schemeClr val="dk1"/>
                </a:solidFill>
                <a:latin typeface="Arial"/>
                <a:ea typeface="Arial"/>
                <a:cs typeface="Arial"/>
                <a:sym typeface="Arial"/>
              </a:rPr>
              <a:t> © Adam </a:t>
            </a:r>
            <a:r>
              <a:rPr lang="en-US" sz="800" dirty="0" err="1">
                <a:solidFill>
                  <a:schemeClr val="dk1"/>
                </a:solidFill>
                <a:latin typeface="Arial"/>
                <a:ea typeface="Arial"/>
                <a:cs typeface="Arial"/>
                <a:sym typeface="Arial"/>
              </a:rPr>
              <a:t>Oswell</a:t>
            </a:r>
            <a:r>
              <a:rPr lang="en-US" sz="800" dirty="0">
                <a:solidFill>
                  <a:schemeClr val="dk1"/>
                </a:solidFill>
                <a:latin typeface="Arial"/>
                <a:ea typeface="Arial"/>
                <a:cs typeface="Arial"/>
                <a:sym typeface="Arial"/>
              </a:rPr>
              <a:t> / WWF-Myanmar</a:t>
            </a:r>
            <a:endParaRPr dirty="0"/>
          </a:p>
          <a:p>
            <a:pPr marL="0" marR="0" lvl="0" indent="0" algn="l" rtl="0">
              <a:spcBef>
                <a:spcPts val="200"/>
              </a:spcBef>
              <a:spcAft>
                <a:spcPts val="0"/>
              </a:spcAft>
              <a:buClr>
                <a:schemeClr val="dk1"/>
              </a:buClr>
              <a:buSzPts val="800"/>
              <a:buFont typeface="Arial"/>
              <a:buNone/>
            </a:pPr>
            <a:r>
              <a:rPr lang="en-US" sz="800" dirty="0">
                <a:solidFill>
                  <a:schemeClr val="dk1"/>
                </a:solidFill>
                <a:latin typeface="Arial"/>
                <a:ea typeface="Arial"/>
                <a:cs typeface="Arial"/>
                <a:sym typeface="Arial"/>
              </a:rPr>
              <a:t>	© WWF-US</a:t>
            </a:r>
            <a:endParaRPr dirty="0"/>
          </a:p>
          <a:p>
            <a:pPr marL="0" marR="0" lvl="0" indent="0" algn="l" rtl="0">
              <a:spcBef>
                <a:spcPts val="200"/>
              </a:spcBef>
              <a:spcAft>
                <a:spcPts val="0"/>
              </a:spcAft>
              <a:buClr>
                <a:schemeClr val="dk1"/>
              </a:buClr>
              <a:buSzPts val="800"/>
              <a:buFont typeface="Arial"/>
              <a:buNone/>
            </a:pPr>
            <a:r>
              <a:rPr lang="en-US" sz="800" dirty="0">
                <a:solidFill>
                  <a:schemeClr val="dk1"/>
                </a:solidFill>
                <a:latin typeface="Arial"/>
                <a:ea typeface="Arial"/>
                <a:cs typeface="Arial"/>
                <a:sym typeface="Arial"/>
              </a:rPr>
              <a:t>	© WWF-US / Darren S. Higgins</a:t>
            </a: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r>
              <a:rPr lang="en-US" sz="800" b="1" dirty="0">
                <a:solidFill>
                  <a:schemeClr val="dk1"/>
                </a:solidFill>
                <a:latin typeface="Arial"/>
                <a:ea typeface="Arial"/>
                <a:cs typeface="Arial"/>
                <a:sym typeface="Arial"/>
              </a:rPr>
              <a:t>Page 16:</a:t>
            </a:r>
            <a:r>
              <a:rPr lang="en-US" sz="800" dirty="0">
                <a:solidFill>
                  <a:schemeClr val="dk1"/>
                </a:solidFill>
                <a:latin typeface="Arial"/>
                <a:ea typeface="Arial"/>
                <a:cs typeface="Arial"/>
                <a:sym typeface="Arial"/>
              </a:rPr>
              <a:t> © WWF-</a:t>
            </a:r>
            <a:r>
              <a:rPr lang="en-US" sz="800" dirty="0" err="1">
                <a:solidFill>
                  <a:schemeClr val="dk1"/>
                </a:solidFill>
                <a:latin typeface="Arial"/>
                <a:ea typeface="Arial"/>
                <a:cs typeface="Arial"/>
                <a:sym typeface="Arial"/>
              </a:rPr>
              <a:t>Aus</a:t>
            </a:r>
            <a:r>
              <a:rPr lang="en-US" sz="800" dirty="0">
                <a:solidFill>
                  <a:schemeClr val="dk1"/>
                </a:solidFill>
                <a:latin typeface="Arial"/>
                <a:ea typeface="Arial"/>
                <a:cs typeface="Arial"/>
                <a:sym typeface="Arial"/>
              </a:rPr>
              <a:t> / Chris Johnson</a:t>
            </a: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r>
              <a:rPr lang="en-US" sz="800" dirty="0">
                <a:solidFill>
                  <a:schemeClr val="dk1"/>
                </a:solidFill>
                <a:latin typeface="Arial"/>
                <a:ea typeface="Arial"/>
                <a:cs typeface="Arial"/>
                <a:sym typeface="Arial"/>
              </a:rPr>
              <a:t> </a:t>
            </a:r>
            <a:endParaRPr dirty="0"/>
          </a:p>
          <a:p>
            <a:pPr marL="0" marR="0" lvl="0" indent="0" algn="l" rtl="0">
              <a:spcBef>
                <a:spcPts val="20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spcBef>
                <a:spcPts val="20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spcBef>
                <a:spcPts val="380"/>
              </a:spcBef>
              <a:spcAft>
                <a:spcPts val="0"/>
              </a:spcAft>
              <a:buClr>
                <a:schemeClr val="dk1"/>
              </a:buClr>
              <a:buSzPts val="900"/>
              <a:buFont typeface="Arial"/>
              <a:buNone/>
            </a:pPr>
            <a:r>
              <a:rPr lang="en-US" sz="900" dirty="0">
                <a:solidFill>
                  <a:schemeClr val="dk1"/>
                </a:solidFill>
                <a:latin typeface="Arial"/>
                <a:ea typeface="Arial"/>
                <a:cs typeface="Arial"/>
                <a:sym typeface="Arial"/>
              </a:rPr>
              <a:t> </a:t>
            </a:r>
            <a:endParaRPr dirty="0"/>
          </a:p>
          <a:p>
            <a:pPr marL="0" marR="0" lvl="0" indent="0" algn="l" rtl="0">
              <a:spcBef>
                <a:spcPts val="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spcBef>
                <a:spcPts val="380"/>
              </a:spcBef>
              <a:spcAft>
                <a:spcPts val="0"/>
              </a:spcAft>
              <a:buClr>
                <a:schemeClr val="dk1"/>
              </a:buClr>
              <a:buSzPts val="900"/>
              <a:buFont typeface="Arial"/>
              <a:buNone/>
            </a:pPr>
            <a:r>
              <a:rPr lang="en-US" sz="900" dirty="0">
                <a:solidFill>
                  <a:schemeClr val="dk1"/>
                </a:solidFill>
                <a:latin typeface="Arial"/>
                <a:ea typeface="Arial"/>
                <a:cs typeface="Arial"/>
                <a:sym typeface="Arial"/>
              </a:rPr>
              <a:t> </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37" name="Google Shape;37;p11"/>
          <p:cNvPicPr preferRelativeResize="0"/>
          <p:nvPr/>
        </p:nvPicPr>
        <p:blipFill rotWithShape="1">
          <a:blip r:embed="rId3">
            <a:alphaModFix/>
          </a:blip>
          <a:srcRect/>
          <a:stretch/>
        </p:blipFill>
        <p:spPr>
          <a:xfrm>
            <a:off x="0" y="-821391"/>
            <a:ext cx="9144000" cy="6096000"/>
          </a:xfrm>
          <a:prstGeom prst="rect">
            <a:avLst/>
          </a:prstGeom>
          <a:noFill/>
          <a:ln>
            <a:noFill/>
          </a:ln>
        </p:spPr>
      </p:pic>
      <p:sp>
        <p:nvSpPr>
          <p:cNvPr id="38" name="Google Shape;38;p11"/>
          <p:cNvSpPr txBox="1">
            <a:spLocks noGrp="1"/>
          </p:cNvSpPr>
          <p:nvPr>
            <p:ph type="ctrTitle"/>
          </p:nvPr>
        </p:nvSpPr>
        <p:spPr>
          <a:xfrm>
            <a:off x="0" y="2229681"/>
            <a:ext cx="9144000" cy="684139"/>
          </a:xfrm>
          <a:prstGeom prst="rect">
            <a:avLst/>
          </a:prstGeom>
          <a:solidFill>
            <a:schemeClr val="lt1">
              <a:alpha val="42745"/>
            </a:schemeClr>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3200"/>
              <a:buFont typeface="Arial"/>
              <a:buNone/>
            </a:pPr>
            <a:r>
              <a:rPr lang="en-US" sz="3200" b="0" i="0" u="none" strike="noStrike" cap="none" dirty="0">
                <a:solidFill>
                  <a:schemeClr val="dk1"/>
                </a:solidFill>
                <a:latin typeface="Arial"/>
                <a:ea typeface="Arial"/>
                <a:cs typeface="Arial"/>
                <a:sym typeface="Arial"/>
              </a:rPr>
              <a:t>Climate and Climate Change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4" name="Google Shape;44;p12"/>
          <p:cNvPicPr preferRelativeResize="0"/>
          <p:nvPr/>
        </p:nvPicPr>
        <p:blipFill rotWithShape="1">
          <a:blip r:embed="rId3">
            <a:alphaModFix/>
          </a:blip>
          <a:srcRect/>
          <a:stretch/>
        </p:blipFill>
        <p:spPr>
          <a:xfrm>
            <a:off x="-448816" y="-1694330"/>
            <a:ext cx="10256746" cy="6837830"/>
          </a:xfrm>
          <a:prstGeom prst="rect">
            <a:avLst/>
          </a:prstGeom>
          <a:noFill/>
          <a:ln>
            <a:noFill/>
          </a:ln>
        </p:spPr>
      </p:pic>
      <p:sp>
        <p:nvSpPr>
          <p:cNvPr id="45" name="Google Shape;45;p12"/>
          <p:cNvSpPr txBox="1">
            <a:spLocks noGrp="1"/>
          </p:cNvSpPr>
          <p:nvPr>
            <p:ph type="body" idx="1"/>
          </p:nvPr>
        </p:nvSpPr>
        <p:spPr>
          <a:xfrm>
            <a:off x="280800" y="1971585"/>
            <a:ext cx="2712831" cy="1200329"/>
          </a:xfrm>
          <a:prstGeom prst="rect">
            <a:avLst/>
          </a:prstGeom>
          <a:solidFill>
            <a:schemeClr val="dk1">
              <a:alpha val="44705"/>
            </a:schemeClr>
          </a:solidFill>
          <a:ln>
            <a:noFill/>
          </a:ln>
        </p:spPr>
        <p:txBody>
          <a:bodyPr spcFirstLastPara="1" wrap="square" lIns="182875" tIns="137150" rIns="182875" bIns="137150" anchor="t" anchorCtr="0">
            <a:noAutofit/>
          </a:bodyPr>
          <a:lstStyle/>
          <a:p>
            <a:pPr marL="0" marR="0" lvl="0" indent="0" algn="l" rtl="0">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Our world is changing faster than anyone predicted.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moke, train, steam, coming&#10;&#10;Description automatically generated">
            <a:extLst>
              <a:ext uri="{FF2B5EF4-FFF2-40B4-BE49-F238E27FC236}">
                <a16:creationId xmlns:a16="http://schemas.microsoft.com/office/drawing/2014/main" id="{F18EFE94-845B-4E3E-BF85-A8E89C30F934}"/>
              </a:ext>
            </a:extLst>
          </p:cNvPr>
          <p:cNvPicPr>
            <a:picLocks noChangeAspect="1"/>
          </p:cNvPicPr>
          <p:nvPr/>
        </p:nvPicPr>
        <p:blipFill>
          <a:blip r:embed="rId3"/>
          <a:stretch>
            <a:fillRect/>
          </a:stretch>
        </p:blipFill>
        <p:spPr>
          <a:xfrm>
            <a:off x="17418" y="0"/>
            <a:ext cx="9131108" cy="5451566"/>
          </a:xfrm>
          <a:prstGeom prst="rect">
            <a:avLst/>
          </a:prstGeom>
        </p:spPr>
      </p:pic>
      <p:sp>
        <p:nvSpPr>
          <p:cNvPr id="2" name="Text Placeholder 1">
            <a:extLst>
              <a:ext uri="{FF2B5EF4-FFF2-40B4-BE49-F238E27FC236}">
                <a16:creationId xmlns:a16="http://schemas.microsoft.com/office/drawing/2014/main" id="{96EB839E-82B8-4408-97D2-6E63C81D2B7B}"/>
              </a:ext>
            </a:extLst>
          </p:cNvPr>
          <p:cNvSpPr>
            <a:spLocks noGrp="1"/>
          </p:cNvSpPr>
          <p:nvPr>
            <p:ph type="body" idx="1"/>
          </p:nvPr>
        </p:nvSpPr>
        <p:spPr>
          <a:xfrm>
            <a:off x="4728754" y="2571750"/>
            <a:ext cx="3943506" cy="2339884"/>
          </a:xfrm>
        </p:spPr>
        <p:txBody>
          <a:bodyPr/>
          <a:lstStyle/>
          <a:p>
            <a:pPr marL="274320" algn="r"/>
            <a:r>
              <a:rPr lang="en-US" dirty="0"/>
              <a:t>Greenhouse gases emitted by the energy, transportation, agricultural and other sectors build up in the atmosphere. They trap heat which causes the planet’s average temperature to rise.</a:t>
            </a:r>
          </a:p>
        </p:txBody>
      </p:sp>
    </p:spTree>
    <p:extLst>
      <p:ext uri="{BB962C8B-B14F-4D97-AF65-F5344CB8AC3E}">
        <p14:creationId xmlns:p14="http://schemas.microsoft.com/office/powerpoint/2010/main" val="324578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1" name="Google Shape;51;p13"/>
          <p:cNvPicPr preferRelativeResize="0"/>
          <p:nvPr/>
        </p:nvPicPr>
        <p:blipFill rotWithShape="1">
          <a:blip r:embed="rId3">
            <a:alphaModFix/>
          </a:blip>
          <a:srcRect/>
          <a:stretch/>
        </p:blipFill>
        <p:spPr>
          <a:xfrm>
            <a:off x="-174812" y="-1009650"/>
            <a:ext cx="9520518" cy="6347012"/>
          </a:xfrm>
          <a:prstGeom prst="rect">
            <a:avLst/>
          </a:prstGeom>
          <a:noFill/>
          <a:ln>
            <a:noFill/>
          </a:ln>
        </p:spPr>
      </p:pic>
      <p:sp>
        <p:nvSpPr>
          <p:cNvPr id="52" name="Google Shape;52;p13"/>
          <p:cNvSpPr txBox="1">
            <a:spLocks noGrp="1"/>
          </p:cNvSpPr>
          <p:nvPr>
            <p:ph type="body" idx="1"/>
          </p:nvPr>
        </p:nvSpPr>
        <p:spPr>
          <a:xfrm>
            <a:off x="5693241" y="1371421"/>
            <a:ext cx="2712831" cy="2200602"/>
          </a:xfrm>
          <a:prstGeom prst="rect">
            <a:avLst/>
          </a:prstGeom>
          <a:solidFill>
            <a:srgbClr val="000000">
              <a:alpha val="56863"/>
            </a:srgbClr>
          </a:solidFill>
          <a:ln>
            <a:noFill/>
          </a:ln>
        </p:spPr>
        <p:txBody>
          <a:bodyPr spcFirstLastPara="1" wrap="square" lIns="182875" tIns="137150" rIns="182875" bIns="137150" anchor="t" anchorCtr="0">
            <a:noAutofit/>
          </a:bodyPr>
          <a:lstStyle/>
          <a:p>
            <a:pPr marL="0" marR="0" lvl="0" indent="0" algn="l" rtl="0">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Wildlife</a:t>
            </a:r>
            <a:endParaRPr/>
          </a:p>
          <a:p>
            <a:pPr marL="0" marR="0" lvl="0" indent="0" algn="l" rtl="0">
              <a:spcBef>
                <a:spcPts val="60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Animals are changing where and how they live. Those who can’t adapt may face extinction.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3" name="Picture 2" descr="A picture containing outdoor, tree, transport, boat&#10;&#10;Description automatically generated">
            <a:extLst>
              <a:ext uri="{FF2B5EF4-FFF2-40B4-BE49-F238E27FC236}">
                <a16:creationId xmlns:a16="http://schemas.microsoft.com/office/drawing/2014/main" id="{19C284CE-29B7-43F3-94C4-452DBA3ABD27}"/>
              </a:ext>
            </a:extLst>
          </p:cNvPr>
          <p:cNvPicPr>
            <a:picLocks noChangeAspect="1"/>
          </p:cNvPicPr>
          <p:nvPr/>
        </p:nvPicPr>
        <p:blipFill>
          <a:blip r:embed="rId3"/>
          <a:stretch>
            <a:fillRect/>
          </a:stretch>
        </p:blipFill>
        <p:spPr>
          <a:xfrm>
            <a:off x="0" y="-267315"/>
            <a:ext cx="9144000" cy="6096000"/>
          </a:xfrm>
          <a:prstGeom prst="rect">
            <a:avLst/>
          </a:prstGeom>
        </p:spPr>
      </p:pic>
      <p:sp>
        <p:nvSpPr>
          <p:cNvPr id="59" name="Google Shape;59;p14"/>
          <p:cNvSpPr txBox="1">
            <a:spLocks noGrp="1"/>
          </p:cNvSpPr>
          <p:nvPr>
            <p:ph type="body" idx="1"/>
          </p:nvPr>
        </p:nvSpPr>
        <p:spPr>
          <a:xfrm>
            <a:off x="666347" y="674262"/>
            <a:ext cx="2712831" cy="3123932"/>
          </a:xfrm>
          <a:prstGeom prst="rect">
            <a:avLst/>
          </a:prstGeom>
          <a:solidFill>
            <a:schemeClr val="dk1">
              <a:alpha val="44705"/>
            </a:schemeClr>
          </a:solidFill>
          <a:ln>
            <a:noFill/>
          </a:ln>
        </p:spPr>
        <p:txBody>
          <a:bodyPr spcFirstLastPara="1" wrap="square" lIns="182875" tIns="137150" rIns="182875" bIns="137150" anchor="t" anchorCtr="0">
            <a:noAutofit/>
          </a:bodyPr>
          <a:lstStyle/>
          <a:p>
            <a:pPr marL="0" marR="0" lvl="0" indent="0" algn="l" rtl="0">
              <a:spcBef>
                <a:spcPts val="0"/>
              </a:spcBef>
              <a:spcAft>
                <a:spcPts val="0"/>
              </a:spcAft>
              <a:buClr>
                <a:schemeClr val="lt1"/>
              </a:buClr>
              <a:buSzPts val="2000"/>
              <a:buFont typeface="Arial"/>
              <a:buNone/>
            </a:pPr>
            <a:r>
              <a:rPr lang="en-US" sz="2000" b="1" i="0" u="none" strike="noStrike" cap="none" dirty="0">
                <a:solidFill>
                  <a:schemeClr val="lt1"/>
                </a:solidFill>
                <a:latin typeface="Arial"/>
                <a:ea typeface="Arial"/>
                <a:cs typeface="Arial"/>
                <a:sym typeface="Arial"/>
              </a:rPr>
              <a:t>Front Line Communities</a:t>
            </a:r>
            <a:endParaRPr dirty="0"/>
          </a:p>
          <a:p>
            <a:pPr marL="0" marR="0" lvl="0" indent="0" algn="l" rtl="0">
              <a:spcBef>
                <a:spcPts val="600"/>
              </a:spcBef>
              <a:spcAft>
                <a:spcPts val="0"/>
              </a:spcAft>
              <a:buClr>
                <a:schemeClr val="lt1"/>
              </a:buClr>
              <a:buSzPts val="2000"/>
              <a:buFont typeface="Arial"/>
              <a:buNone/>
            </a:pPr>
            <a:r>
              <a:rPr lang="en-US" sz="2000" b="0" i="0" u="none" strike="noStrike" cap="none" dirty="0">
                <a:solidFill>
                  <a:schemeClr val="lt1"/>
                </a:solidFill>
                <a:latin typeface="Arial"/>
                <a:ea typeface="Arial"/>
                <a:cs typeface="Arial"/>
                <a:sym typeface="Arial"/>
              </a:rPr>
              <a:t>Those living nearest to floodplains, shorelines, and polluted city centers face climate change impacts as part of their daily lives.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5"/>
          <p:cNvPicPr preferRelativeResize="0"/>
          <p:nvPr/>
        </p:nvPicPr>
        <p:blipFill rotWithShape="1">
          <a:blip r:embed="rId3">
            <a:alphaModFix/>
          </a:blip>
          <a:srcRect/>
          <a:stretch/>
        </p:blipFill>
        <p:spPr>
          <a:xfrm>
            <a:off x="-726142" y="-1238398"/>
            <a:ext cx="10186147" cy="6820474"/>
          </a:xfrm>
          <a:prstGeom prst="rect">
            <a:avLst/>
          </a:prstGeom>
          <a:noFill/>
          <a:ln>
            <a:noFill/>
          </a:ln>
        </p:spPr>
      </p:pic>
      <p:sp>
        <p:nvSpPr>
          <p:cNvPr id="66" name="Google Shape;66;p15"/>
          <p:cNvSpPr txBox="1">
            <a:spLocks noGrp="1"/>
          </p:cNvSpPr>
          <p:nvPr>
            <p:ph type="body" idx="1"/>
          </p:nvPr>
        </p:nvSpPr>
        <p:spPr>
          <a:xfrm>
            <a:off x="5141912" y="1029135"/>
            <a:ext cx="2712831" cy="2200602"/>
          </a:xfrm>
          <a:prstGeom prst="rect">
            <a:avLst/>
          </a:prstGeom>
          <a:solidFill>
            <a:schemeClr val="dk1">
              <a:alpha val="44705"/>
            </a:schemeClr>
          </a:solidFill>
          <a:ln>
            <a:noFill/>
          </a:ln>
        </p:spPr>
        <p:txBody>
          <a:bodyPr spcFirstLastPara="1" wrap="square" lIns="182875" tIns="137150" rIns="182875" bIns="137150" anchor="t" anchorCtr="0">
            <a:noAutofit/>
          </a:bodyPr>
          <a:lstStyle/>
          <a:p>
            <a:pPr marL="0" marR="0" lvl="0" indent="0" algn="l" rtl="0">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Economy</a:t>
            </a:r>
            <a:endParaRPr/>
          </a:p>
          <a:p>
            <a:pPr marL="0" marR="0" lvl="0" indent="0" algn="l" rtl="0">
              <a:spcBef>
                <a:spcPts val="60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Weather disasters, crop failures, and higher insurance rates can stunt an economy.</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6"/>
          <p:cNvPicPr preferRelativeResize="0"/>
          <p:nvPr/>
        </p:nvPicPr>
        <p:blipFill rotWithShape="1">
          <a:blip r:embed="rId3">
            <a:alphaModFix/>
          </a:blip>
          <a:srcRect/>
          <a:stretch/>
        </p:blipFill>
        <p:spPr>
          <a:xfrm>
            <a:off x="-294155" y="-1445559"/>
            <a:ext cx="9883589" cy="6589059"/>
          </a:xfrm>
          <a:prstGeom prst="rect">
            <a:avLst/>
          </a:prstGeom>
          <a:noFill/>
          <a:ln>
            <a:noFill/>
          </a:ln>
        </p:spPr>
      </p:pic>
      <p:sp>
        <p:nvSpPr>
          <p:cNvPr id="73" name="Google Shape;73;p16"/>
          <p:cNvSpPr txBox="1">
            <a:spLocks noGrp="1"/>
          </p:cNvSpPr>
          <p:nvPr>
            <p:ph type="body" idx="1"/>
          </p:nvPr>
        </p:nvSpPr>
        <p:spPr>
          <a:xfrm>
            <a:off x="455612" y="1210670"/>
            <a:ext cx="2712831" cy="2200602"/>
          </a:xfrm>
          <a:prstGeom prst="rect">
            <a:avLst/>
          </a:prstGeom>
          <a:solidFill>
            <a:schemeClr val="lt1">
              <a:alpha val="44705"/>
            </a:schemeClr>
          </a:solidFill>
          <a:ln>
            <a:noFill/>
          </a:ln>
        </p:spPr>
        <p:txBody>
          <a:bodyPr spcFirstLastPara="1" wrap="square" lIns="182875" tIns="137150" rIns="182875" bIns="137150" anchor="t" anchorCtr="0">
            <a:noAutofit/>
          </a:bodyPr>
          <a:lstStyle/>
          <a:p>
            <a:pPr marL="0" marR="0" lvl="0" indent="0" algn="l" rtl="0">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Fresh Water</a:t>
            </a:r>
            <a:endParaRPr/>
          </a:p>
          <a:p>
            <a:pPr marL="0" marR="0" lvl="0" indent="0" algn="l" rtl="0">
              <a:spcBef>
                <a:spcPts val="60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Climate change is affecting the availability and quality of water around the world.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7"/>
          <p:cNvPicPr preferRelativeResize="0"/>
          <p:nvPr/>
        </p:nvPicPr>
        <p:blipFill rotWithShape="1">
          <a:blip r:embed="rId3">
            <a:alphaModFix/>
          </a:blip>
          <a:srcRect/>
          <a:stretch/>
        </p:blipFill>
        <p:spPr>
          <a:xfrm>
            <a:off x="-1" y="-1175016"/>
            <a:ext cx="9448247" cy="6318516"/>
          </a:xfrm>
          <a:prstGeom prst="rect">
            <a:avLst/>
          </a:prstGeom>
          <a:noFill/>
          <a:ln>
            <a:noFill/>
          </a:ln>
        </p:spPr>
      </p:pic>
      <p:sp>
        <p:nvSpPr>
          <p:cNvPr id="80" name="Google Shape;80;p17"/>
          <p:cNvSpPr txBox="1">
            <a:spLocks noGrp="1"/>
          </p:cNvSpPr>
          <p:nvPr>
            <p:ph type="body" idx="1"/>
          </p:nvPr>
        </p:nvSpPr>
        <p:spPr>
          <a:xfrm>
            <a:off x="5370512" y="1377320"/>
            <a:ext cx="2712831" cy="2200602"/>
          </a:xfrm>
          <a:prstGeom prst="rect">
            <a:avLst/>
          </a:prstGeom>
          <a:solidFill>
            <a:schemeClr val="dk1">
              <a:alpha val="44705"/>
            </a:schemeClr>
          </a:solidFill>
          <a:ln>
            <a:noFill/>
          </a:ln>
        </p:spPr>
        <p:txBody>
          <a:bodyPr spcFirstLastPara="1" wrap="square" lIns="182875" tIns="137150" rIns="182875" bIns="137150" anchor="t" anchorCtr="0">
            <a:noAutofit/>
          </a:bodyPr>
          <a:lstStyle/>
          <a:p>
            <a:pPr marL="0" marR="0" lvl="0" indent="0" algn="l" rtl="0">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Oceans</a:t>
            </a:r>
            <a:endParaRPr/>
          </a:p>
          <a:p>
            <a:pPr marL="0" marR="0" lvl="0" indent="0" algn="l" rtl="0">
              <a:spcBef>
                <a:spcPts val="60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Oceans absorb both excess heat and carbon pollution—with disastrous consequences.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vised 16x9">
  <a:themeElements>
    <a:clrScheme name="WWF Brand colors">
      <a:dk1>
        <a:srgbClr val="000000"/>
      </a:dk1>
      <a:lt1>
        <a:srgbClr val="FFFFFF"/>
      </a:lt1>
      <a:dk2>
        <a:srgbClr val="31859C"/>
      </a:dk2>
      <a:lt2>
        <a:srgbClr val="29568F"/>
      </a:lt2>
      <a:accent1>
        <a:srgbClr val="275937"/>
      </a:accent1>
      <a:accent2>
        <a:srgbClr val="6D9D31"/>
      </a:accent2>
      <a:accent3>
        <a:srgbClr val="542E19"/>
      </a:accent3>
      <a:accent4>
        <a:srgbClr val="FFC550"/>
      </a:accent4>
      <a:accent5>
        <a:srgbClr val="EA890D"/>
      </a:accent5>
      <a:accent6>
        <a:srgbClr val="B71134"/>
      </a:accent6>
      <a:hlink>
        <a:srgbClr val="808080"/>
      </a:hlink>
      <a:folHlink>
        <a:srgbClr val="C0C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1304</Words>
  <Application>Microsoft Office PowerPoint</Application>
  <PresentationFormat>On-screen Show (16:9)</PresentationFormat>
  <Paragraphs>109</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revised 16x9</vt:lpstr>
      <vt:lpstr>PowerPoint Presentation</vt:lpstr>
      <vt:lpstr>Climate and 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WWF is fighting for our climate</vt:lpstr>
      <vt:lpstr>PowerPoint Presentation</vt:lpstr>
      <vt:lpstr>PowerPoint Presentation</vt:lpstr>
      <vt:lpstr>PowerPoint Presentation</vt:lpstr>
      <vt:lpstr>PowerPoint Presentation</vt:lpstr>
      <vt:lpstr>Visit worldwildlife.org/initiatives/climate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Zlatanova, Ryan</cp:lastModifiedBy>
  <cp:revision>11</cp:revision>
  <dcterms:modified xsi:type="dcterms:W3CDTF">2023-11-30T19:59:36Z</dcterms:modified>
</cp:coreProperties>
</file>