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14400213"/>
  <p:notesSz cx="12192000" cy="14400213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9269E3-94F4-4E78-AE7C-7ACE898EE244}" v="4" dt="2023-05-16T15:47:45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37" d="100"/>
          <a:sy n="37" d="100"/>
        </p:scale>
        <p:origin x="23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14400" y="2356703"/>
            <a:ext cx="10363200" cy="5013407"/>
          </a:xfrm>
        </p:spPr>
        <p:txBody>
          <a:bodyPr anchor="b"/>
          <a:lstStyle>
            <a:lvl1pPr algn="ctr">
              <a:defRPr sz="8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7563446"/>
            <a:ext cx="9144000" cy="3476717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50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50"/>
            </a:lvl4pPr>
            <a:lvl5pPr marL="2438339" indent="0" algn="ctr">
              <a:buNone/>
              <a:defRPr sz="2150"/>
            </a:lvl5pPr>
            <a:lvl6pPr marL="3047924" indent="0" algn="ctr">
              <a:buNone/>
              <a:defRPr sz="2150"/>
            </a:lvl6pPr>
            <a:lvl7pPr marL="3657509" indent="0" algn="ctr">
              <a:buNone/>
              <a:defRPr sz="2150"/>
            </a:lvl7pPr>
            <a:lvl8pPr marL="4267093" indent="0" algn="ctr">
              <a:buNone/>
              <a:defRPr sz="2150"/>
            </a:lvl8pPr>
            <a:lvl9pPr marL="4876678" indent="0" algn="ctr">
              <a:buNone/>
              <a:defRPr sz="2150"/>
            </a:lvl9pPr>
          </a:lstStyle>
          <a:p>
            <a:pPr>
              <a:defRPr/>
            </a:pPr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1" y="766678"/>
            <a:ext cx="2628900" cy="12203515"/>
          </a:xfrm>
        </p:spPr>
        <p:txBody>
          <a:bodyPr vert="eaVert"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1" y="766678"/>
            <a:ext cx="7734300" cy="12203515"/>
          </a:xfrm>
        </p:spPr>
        <p:txBody>
          <a:bodyPr vert="eaVert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1" y="3590057"/>
            <a:ext cx="10515600" cy="5990088"/>
          </a:xfrm>
        </p:spPr>
        <p:txBody>
          <a:bodyPr anchor="b"/>
          <a:lstStyle>
            <a:lvl1pPr>
              <a:defRPr sz="800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1" y="9636813"/>
            <a:ext cx="10515600" cy="315004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5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3833390"/>
            <a:ext cx="5181600" cy="9136803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3833390"/>
            <a:ext cx="5181600" cy="9136803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766681"/>
            <a:ext cx="10515600" cy="2783376"/>
          </a:xfrm>
        </p:spPr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9" y="3530053"/>
            <a:ext cx="5157787" cy="173002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5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50" b="1"/>
            </a:lvl4pPr>
            <a:lvl5pPr marL="2438339" indent="0">
              <a:buNone/>
              <a:defRPr sz="2150" b="1"/>
            </a:lvl5pPr>
            <a:lvl6pPr marL="3047924" indent="0">
              <a:buNone/>
              <a:defRPr sz="2150" b="1"/>
            </a:lvl6pPr>
            <a:lvl7pPr marL="3657509" indent="0">
              <a:buNone/>
              <a:defRPr sz="2150" b="1"/>
            </a:lvl7pPr>
            <a:lvl8pPr marL="4267093" indent="0">
              <a:buNone/>
              <a:defRPr sz="2150" b="1"/>
            </a:lvl8pPr>
            <a:lvl9pPr marL="4876678" indent="0">
              <a:buNone/>
              <a:defRPr sz="215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9" y="5260078"/>
            <a:ext cx="5157787" cy="7736782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1" y="3530053"/>
            <a:ext cx="5183188" cy="173002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5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50" b="1"/>
            </a:lvl4pPr>
            <a:lvl5pPr marL="2438339" indent="0">
              <a:buNone/>
              <a:defRPr sz="2150" b="1"/>
            </a:lvl5pPr>
            <a:lvl6pPr marL="3047924" indent="0">
              <a:buNone/>
              <a:defRPr sz="2150" b="1"/>
            </a:lvl6pPr>
            <a:lvl7pPr marL="3657509" indent="0">
              <a:buNone/>
              <a:defRPr sz="2150" b="1"/>
            </a:lvl7pPr>
            <a:lvl8pPr marL="4267093" indent="0">
              <a:buNone/>
              <a:defRPr sz="2150" b="1"/>
            </a:lvl8pPr>
            <a:lvl9pPr marL="4876678" indent="0">
              <a:buNone/>
              <a:defRPr sz="215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1" y="5260078"/>
            <a:ext cx="5183188" cy="7736782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960014"/>
            <a:ext cx="3932237" cy="3360050"/>
          </a:xfrm>
        </p:spPr>
        <p:txBody>
          <a:bodyPr anchor="b"/>
          <a:lstStyle>
            <a:lvl1pPr>
              <a:defRPr sz="425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2073367"/>
            <a:ext cx="6172200" cy="10233485"/>
          </a:xfrm>
        </p:spPr>
        <p:txBody>
          <a:bodyPr/>
          <a:lstStyle>
            <a:lvl1pPr>
              <a:defRPr sz="4250"/>
            </a:lvl1pPr>
            <a:lvl2pPr>
              <a:defRPr sz="3750"/>
            </a:lvl2pPr>
            <a:lvl3pPr>
              <a:defRPr sz="3200"/>
            </a:lvl3pPr>
            <a:lvl4pPr>
              <a:defRPr sz="2650"/>
            </a:lvl4pPr>
            <a:lvl5pPr>
              <a:defRPr sz="2650"/>
            </a:lvl5pPr>
            <a:lvl6pPr>
              <a:defRPr sz="2650"/>
            </a:lvl6pPr>
            <a:lvl7pPr>
              <a:defRPr sz="2650"/>
            </a:lvl7pPr>
            <a:lvl8pPr>
              <a:defRPr sz="2650"/>
            </a:lvl8pPr>
            <a:lvl9pPr>
              <a:defRPr sz="265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4320064"/>
            <a:ext cx="3932237" cy="8003453"/>
          </a:xfrm>
        </p:spPr>
        <p:txBody>
          <a:bodyPr/>
          <a:lstStyle>
            <a:lvl1pPr marL="0" indent="0">
              <a:buNone/>
              <a:defRPr sz="2150"/>
            </a:lvl1pPr>
            <a:lvl2pPr marL="609585" indent="0">
              <a:buNone/>
              <a:defRPr sz="1850"/>
            </a:lvl2pPr>
            <a:lvl3pPr marL="1219170" indent="0">
              <a:buNone/>
              <a:defRPr sz="1600"/>
            </a:lvl3pPr>
            <a:lvl4pPr marL="1828754" indent="0">
              <a:buNone/>
              <a:defRPr sz="1350"/>
            </a:lvl4pPr>
            <a:lvl5pPr marL="2438339" indent="0">
              <a:buNone/>
              <a:defRPr sz="1350"/>
            </a:lvl5pPr>
            <a:lvl6pPr marL="3047924" indent="0">
              <a:buNone/>
              <a:defRPr sz="1350"/>
            </a:lvl6pPr>
            <a:lvl7pPr marL="3657509" indent="0">
              <a:buNone/>
              <a:defRPr sz="1350"/>
            </a:lvl7pPr>
            <a:lvl8pPr marL="4267093" indent="0">
              <a:buNone/>
              <a:defRPr sz="1350"/>
            </a:lvl8pPr>
            <a:lvl9pPr marL="4876678" indent="0">
              <a:buNone/>
              <a:defRPr sz="135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960014"/>
            <a:ext cx="3932237" cy="3360050"/>
          </a:xfrm>
        </p:spPr>
        <p:txBody>
          <a:bodyPr anchor="b"/>
          <a:lstStyle>
            <a:lvl1pPr>
              <a:defRPr sz="4250"/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2073367"/>
            <a:ext cx="6172200" cy="10233485"/>
          </a:xfrm>
        </p:spPr>
        <p:txBody>
          <a:bodyPr anchor="t"/>
          <a:lstStyle>
            <a:lvl1pPr marL="0" indent="0">
              <a:buNone/>
              <a:defRPr sz="4250"/>
            </a:lvl1pPr>
            <a:lvl2pPr marL="609585" indent="0">
              <a:buNone/>
              <a:defRPr sz="3750"/>
            </a:lvl2pPr>
            <a:lvl3pPr marL="1219170" indent="0">
              <a:buNone/>
              <a:defRPr sz="3200"/>
            </a:lvl3pPr>
            <a:lvl4pPr marL="1828754" indent="0">
              <a:buNone/>
              <a:defRPr sz="2650"/>
            </a:lvl4pPr>
            <a:lvl5pPr marL="2438339" indent="0">
              <a:buNone/>
              <a:defRPr sz="2650"/>
            </a:lvl5pPr>
            <a:lvl6pPr marL="3047924" indent="0">
              <a:buNone/>
              <a:defRPr sz="2650"/>
            </a:lvl6pPr>
            <a:lvl7pPr marL="3657509" indent="0">
              <a:buNone/>
              <a:defRPr sz="2650"/>
            </a:lvl7pPr>
            <a:lvl8pPr marL="4267093" indent="0">
              <a:buNone/>
              <a:defRPr sz="2650"/>
            </a:lvl8pPr>
            <a:lvl9pPr marL="4876678" indent="0">
              <a:buNone/>
              <a:defRPr sz="2650"/>
            </a:lvl9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4320064"/>
            <a:ext cx="3932237" cy="8003453"/>
          </a:xfrm>
        </p:spPr>
        <p:txBody>
          <a:bodyPr/>
          <a:lstStyle>
            <a:lvl1pPr marL="0" indent="0">
              <a:buNone/>
              <a:defRPr sz="2150"/>
            </a:lvl1pPr>
            <a:lvl2pPr marL="609585" indent="0">
              <a:buNone/>
              <a:defRPr sz="1850"/>
            </a:lvl2pPr>
            <a:lvl3pPr marL="1219170" indent="0">
              <a:buNone/>
              <a:defRPr sz="1600"/>
            </a:lvl3pPr>
            <a:lvl4pPr marL="1828754" indent="0">
              <a:buNone/>
              <a:defRPr sz="1350"/>
            </a:lvl4pPr>
            <a:lvl5pPr marL="2438339" indent="0">
              <a:buNone/>
              <a:defRPr sz="1350"/>
            </a:lvl5pPr>
            <a:lvl6pPr marL="3047924" indent="0">
              <a:buNone/>
              <a:defRPr sz="1350"/>
            </a:lvl6pPr>
            <a:lvl7pPr marL="3657509" indent="0">
              <a:buNone/>
              <a:defRPr sz="1350"/>
            </a:lvl7pPr>
            <a:lvl8pPr marL="4267093" indent="0">
              <a:buNone/>
              <a:defRPr sz="1350"/>
            </a:lvl8pPr>
            <a:lvl9pPr marL="4876678" indent="0">
              <a:buNone/>
              <a:defRPr sz="135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766681"/>
            <a:ext cx="10515600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3833390"/>
            <a:ext cx="1051560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13346867"/>
            <a:ext cx="274320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DF99D80-F999-7049-8A22-1D84DB491265}" type="datetimeFigureOut">
              <a:rPr lang="en-CH"/>
              <a:t>05/10/2023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13346867"/>
            <a:ext cx="411480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13346867"/>
            <a:ext cx="274320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81FD7A-2C41-0747-942A-82739B30997C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19170">
        <a:lnSpc>
          <a:spcPct val="90000"/>
        </a:lnSpc>
        <a:spcBef>
          <a:spcPts val="0"/>
        </a:spcBef>
        <a:buNone/>
        <a:defRPr sz="58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>
        <a:lnSpc>
          <a:spcPct val="90000"/>
        </a:lnSpc>
        <a:spcBef>
          <a:spcPts val="1333"/>
        </a:spcBef>
        <a:buFont typeface="Arial"/>
        <a:buChar char="•"/>
        <a:defRPr sz="375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>
        <a:lnSpc>
          <a:spcPct val="90000"/>
        </a:lnSpc>
        <a:spcBef>
          <a:spcPts val="667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>
        <a:lnSpc>
          <a:spcPct val="90000"/>
        </a:lnSpc>
        <a:spcBef>
          <a:spcPts val="667"/>
        </a:spcBef>
        <a:buFont typeface="Arial"/>
        <a:buChar char="•"/>
        <a:defRPr sz="265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>
        <a:lnSpc>
          <a:spcPct val="90000"/>
        </a:lnSpc>
        <a:spcBef>
          <a:spcPts val="667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>
        <a:lnSpc>
          <a:spcPct val="90000"/>
        </a:lnSpc>
        <a:spcBef>
          <a:spcPts val="667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>
        <a:lnSpc>
          <a:spcPct val="90000"/>
        </a:lnSpc>
        <a:spcBef>
          <a:spcPts val="667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>
        <a:lnSpc>
          <a:spcPct val="90000"/>
        </a:lnSpc>
        <a:spcBef>
          <a:spcPts val="667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>
        <a:lnSpc>
          <a:spcPct val="90000"/>
        </a:lnSpc>
        <a:spcBef>
          <a:spcPts val="667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>
        <a:lnSpc>
          <a:spcPct val="90000"/>
        </a:lnSpc>
        <a:spcBef>
          <a:spcPts val="667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>
        <a:defRPr sz="24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46" name="Elbow Connector 145"/>
          <p:cNvCxnSpPr>
            <a:cxnSpLocks/>
            <a:stCxn id="78" idx="2"/>
            <a:endCxn id="105" idx="0"/>
          </p:cNvCxnSpPr>
          <p:nvPr/>
        </p:nvCxnSpPr>
        <p:spPr bwMode="auto">
          <a:xfrm rot="16199999" flipH="1">
            <a:off x="2848381" y="3259648"/>
            <a:ext cx="2719448" cy="987127"/>
          </a:xfrm>
          <a:prstGeom prst="bentConnector3">
            <a:avLst>
              <a:gd name="adj1" fmla="val 2168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 bwMode="auto">
          <a:xfrm>
            <a:off x="2991051" y="579003"/>
            <a:ext cx="0" cy="13521224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  <a:stCxn id="21" idx="2"/>
          </p:cNvCxnSpPr>
          <p:nvPr/>
        </p:nvCxnSpPr>
        <p:spPr bwMode="auto">
          <a:xfrm>
            <a:off x="4729264" y="550428"/>
            <a:ext cx="0" cy="13549799"/>
          </a:xfrm>
          <a:prstGeom prst="line">
            <a:avLst/>
          </a:prstGeom>
          <a:ln w="38100">
            <a:solidFill>
              <a:schemeClr val="bg2">
                <a:lumMod val="25000"/>
                <a:alpha val="34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 bwMode="auto">
          <a:xfrm>
            <a:off x="6277176" y="532836"/>
            <a:ext cx="0" cy="1356739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 bwMode="auto">
          <a:xfrm>
            <a:off x="8029776" y="579003"/>
            <a:ext cx="0" cy="13377629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 bwMode="auto">
          <a:xfrm>
            <a:off x="9682364" y="579003"/>
            <a:ext cx="0" cy="13265334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 bwMode="auto">
          <a:xfrm>
            <a:off x="1315583" y="291269"/>
            <a:ext cx="980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Investigation</a:t>
            </a:r>
            <a:endParaRPr/>
          </a:p>
          <a:p>
            <a:pPr algn="ctr">
              <a:defRPr/>
            </a:pPr>
            <a:r>
              <a:rPr sz="1200"/>
              <a:t>triggers</a:t>
            </a:r>
            <a:endParaRPr/>
          </a:p>
        </p:txBody>
      </p:sp>
      <p:sp>
        <p:nvSpPr>
          <p:cNvPr id="21" name="TextBox 20"/>
          <p:cNvSpPr txBox="1"/>
          <p:nvPr/>
        </p:nvSpPr>
        <p:spPr bwMode="auto">
          <a:xfrm>
            <a:off x="4238810" y="273429"/>
            <a:ext cx="980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Investigation</a:t>
            </a:r>
            <a:endParaRPr/>
          </a:p>
        </p:txBody>
      </p:sp>
      <p:sp>
        <p:nvSpPr>
          <p:cNvPr id="22" name="TextBox 21"/>
          <p:cNvSpPr txBox="1"/>
          <p:nvPr/>
        </p:nvSpPr>
        <p:spPr bwMode="auto">
          <a:xfrm>
            <a:off x="3399259" y="440504"/>
            <a:ext cx="89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Preliminary</a:t>
            </a:r>
            <a:endParaRPr/>
          </a:p>
        </p:txBody>
      </p:sp>
      <p:sp>
        <p:nvSpPr>
          <p:cNvPr id="23" name="TextBox 22"/>
          <p:cNvSpPr txBox="1"/>
          <p:nvPr/>
        </p:nvSpPr>
        <p:spPr bwMode="auto">
          <a:xfrm>
            <a:off x="5254098" y="440504"/>
            <a:ext cx="620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Formal</a:t>
            </a:r>
            <a:endParaRPr/>
          </a:p>
        </p:txBody>
      </p:sp>
      <p:sp>
        <p:nvSpPr>
          <p:cNvPr id="24" name="TextBox 23"/>
          <p:cNvSpPr txBox="1"/>
          <p:nvPr/>
        </p:nvSpPr>
        <p:spPr bwMode="auto">
          <a:xfrm>
            <a:off x="6642279" y="273428"/>
            <a:ext cx="929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Prosecution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8493136" y="302004"/>
            <a:ext cx="447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Trial</a:t>
            </a:r>
            <a:endParaRPr/>
          </a:p>
        </p:txBody>
      </p:sp>
      <p:sp>
        <p:nvSpPr>
          <p:cNvPr id="26" name="TextBox 25"/>
          <p:cNvSpPr txBox="1"/>
          <p:nvPr/>
        </p:nvSpPr>
        <p:spPr bwMode="auto">
          <a:xfrm>
            <a:off x="9820615" y="302004"/>
            <a:ext cx="1527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200"/>
              <a:t>Sanctions</a:t>
            </a:r>
            <a:endParaRPr sz="1200"/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811910" y="2728491"/>
            <a:ext cx="10792661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 bwMode="auto">
          <a:xfrm rot="16199999">
            <a:off x="-816657" y="1446979"/>
            <a:ext cx="2105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Financial intelligence unit (FIU)</a:t>
            </a:r>
            <a:endParaRPr/>
          </a:p>
        </p:txBody>
      </p:sp>
      <p:sp>
        <p:nvSpPr>
          <p:cNvPr id="37" name="TextBox 36"/>
          <p:cNvSpPr txBox="1"/>
          <p:nvPr/>
        </p:nvSpPr>
        <p:spPr bwMode="auto">
          <a:xfrm rot="16199999">
            <a:off x="-87362" y="3590085"/>
            <a:ext cx="680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Rangers</a:t>
            </a:r>
            <a:endParaRPr/>
          </a:p>
        </p:txBody>
      </p:sp>
      <p:cxnSp>
        <p:nvCxnSpPr>
          <p:cNvPr id="38" name="Straight Connector 37"/>
          <p:cNvCxnSpPr>
            <a:cxnSpLocks/>
          </p:cNvCxnSpPr>
          <p:nvPr/>
        </p:nvCxnSpPr>
        <p:spPr bwMode="auto">
          <a:xfrm flipH="1">
            <a:off x="880843" y="4915295"/>
            <a:ext cx="10792661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 bwMode="auto">
          <a:xfrm rot="16199999">
            <a:off x="-200599" y="5795776"/>
            <a:ext cx="963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sz="1200"/>
              <a:t>Investigative</a:t>
            </a:r>
            <a:endParaRPr/>
          </a:p>
          <a:p>
            <a:pPr algn="ctr">
              <a:defRPr/>
            </a:pPr>
            <a:r>
              <a:rPr sz="1200"/>
              <a:t>bodies</a:t>
            </a:r>
            <a:endParaRPr/>
          </a:p>
        </p:txBody>
      </p:sp>
      <p:sp>
        <p:nvSpPr>
          <p:cNvPr id="41" name="TextBox 40"/>
          <p:cNvSpPr txBox="1"/>
          <p:nvPr/>
        </p:nvSpPr>
        <p:spPr bwMode="auto">
          <a:xfrm rot="16199999">
            <a:off x="-72999" y="7961780"/>
            <a:ext cx="929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Prosecution</a:t>
            </a:r>
            <a:endParaRPr/>
          </a:p>
          <a:p>
            <a:pPr algn="ctr">
              <a:defRPr/>
            </a:pPr>
            <a:r>
              <a:rPr sz="1200"/>
              <a:t>agencies</a:t>
            </a:r>
            <a:endParaRPr/>
          </a:p>
        </p:txBody>
      </p:sp>
      <p:sp>
        <p:nvSpPr>
          <p:cNvPr id="42" name="TextBox 41"/>
          <p:cNvSpPr txBox="1"/>
          <p:nvPr/>
        </p:nvSpPr>
        <p:spPr bwMode="auto">
          <a:xfrm rot="16199999">
            <a:off x="-93895" y="11825823"/>
            <a:ext cx="1002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Court system</a:t>
            </a:r>
            <a:endParaRPr/>
          </a:p>
        </p:txBody>
      </p:sp>
      <p:sp>
        <p:nvSpPr>
          <p:cNvPr id="43" name="TextBox 42"/>
          <p:cNvSpPr txBox="1"/>
          <p:nvPr/>
        </p:nvSpPr>
        <p:spPr bwMode="auto">
          <a:xfrm rot="16199999">
            <a:off x="-213631" y="13458747"/>
            <a:ext cx="1106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200"/>
              <a:t>Prisons system</a:t>
            </a:r>
            <a:endParaRPr/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 bwMode="auto">
          <a:xfrm flipH="1">
            <a:off x="924510" y="7200106"/>
            <a:ext cx="1057026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</p:cNvCxnSpPr>
          <p:nvPr/>
        </p:nvCxnSpPr>
        <p:spPr bwMode="auto">
          <a:xfrm flipH="1">
            <a:off x="1046905" y="11092198"/>
            <a:ext cx="1057026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 bwMode="auto">
          <a:xfrm flipH="1">
            <a:off x="981200" y="12994329"/>
            <a:ext cx="1057026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 bwMode="auto">
          <a:xfrm>
            <a:off x="744510" y="1461614"/>
            <a:ext cx="360000" cy="36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69" name="Oval 68"/>
          <p:cNvSpPr/>
          <p:nvPr/>
        </p:nvSpPr>
        <p:spPr bwMode="auto">
          <a:xfrm>
            <a:off x="801199" y="3663731"/>
            <a:ext cx="360000" cy="36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70" name="Oval 69"/>
          <p:cNvSpPr/>
          <p:nvPr/>
        </p:nvSpPr>
        <p:spPr bwMode="auto">
          <a:xfrm>
            <a:off x="788967" y="5869994"/>
            <a:ext cx="360000" cy="3600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72" name="Oval 71"/>
          <p:cNvSpPr/>
          <p:nvPr/>
        </p:nvSpPr>
        <p:spPr bwMode="auto">
          <a:xfrm>
            <a:off x="11424571" y="13417246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73" name="Oval 72"/>
          <p:cNvSpPr/>
          <p:nvPr/>
        </p:nvSpPr>
        <p:spPr bwMode="auto">
          <a:xfrm>
            <a:off x="11281671" y="11419713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74" name="Rounded Rectangle 73"/>
          <p:cNvSpPr/>
          <p:nvPr/>
        </p:nvSpPr>
        <p:spPr bwMode="auto">
          <a:xfrm>
            <a:off x="1438103" y="1172302"/>
            <a:ext cx="1275917" cy="938623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050">
                <a:solidFill>
                  <a:schemeClr val="tx1"/>
                </a:solidFill>
              </a:rPr>
              <a:t>Detection of possible crime through usual FIU mechanisms</a:t>
            </a:r>
            <a:endParaRPr/>
          </a:p>
        </p:txBody>
      </p:sp>
      <p:sp>
        <p:nvSpPr>
          <p:cNvPr id="75" name="Rounded Rectangle 74"/>
          <p:cNvSpPr/>
          <p:nvPr/>
        </p:nvSpPr>
        <p:spPr bwMode="auto">
          <a:xfrm>
            <a:off x="1428082" y="3217646"/>
            <a:ext cx="1166377" cy="1252171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050" dirty="0">
                <a:solidFill>
                  <a:schemeClr val="tx1"/>
                </a:solidFill>
              </a:rPr>
              <a:t>Detects possible crime </a:t>
            </a:r>
            <a:r>
              <a:rPr sz="1050" dirty="0" err="1">
                <a:solidFill>
                  <a:schemeClr val="tx1"/>
                </a:solidFill>
              </a:rPr>
              <a:t>th</a:t>
            </a:r>
            <a:r>
              <a:rPr lang="en-GB" sz="1050" dirty="0">
                <a:solidFill>
                  <a:schemeClr val="tx1"/>
                </a:solidFill>
              </a:rPr>
              <a:t>r</a:t>
            </a:r>
            <a:r>
              <a:rPr sz="1050" dirty="0" err="1">
                <a:solidFill>
                  <a:schemeClr val="tx1"/>
                </a:solidFill>
              </a:rPr>
              <a:t>ough</a:t>
            </a:r>
            <a:r>
              <a:rPr sz="1050" dirty="0">
                <a:solidFill>
                  <a:schemeClr val="tx1"/>
                </a:solidFill>
              </a:rPr>
              <a:t> usual activities (patrolling, fencing activities, </a:t>
            </a:r>
            <a:r>
              <a:rPr sz="1050" dirty="0" err="1">
                <a:solidFill>
                  <a:schemeClr val="tx1"/>
                </a:solidFill>
              </a:rPr>
              <a:t>etc</a:t>
            </a:r>
            <a:r>
              <a:rPr sz="1050" dirty="0">
                <a:solidFill>
                  <a:schemeClr val="tx1"/>
                </a:solidFill>
              </a:rPr>
              <a:t>)</a:t>
            </a:r>
            <a:endParaRPr dirty="0"/>
          </a:p>
        </p:txBody>
      </p:sp>
      <p:cxnSp>
        <p:nvCxnSpPr>
          <p:cNvPr id="76" name="Straight Connector 75"/>
          <p:cNvCxnSpPr>
            <a:cxnSpLocks/>
          </p:cNvCxnSpPr>
          <p:nvPr/>
        </p:nvCxnSpPr>
        <p:spPr bwMode="auto">
          <a:xfrm flipH="1">
            <a:off x="958254" y="9903201"/>
            <a:ext cx="1057026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 bwMode="auto">
          <a:xfrm>
            <a:off x="3443983" y="882850"/>
            <a:ext cx="2594654" cy="523114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 dirty="0">
                <a:solidFill>
                  <a:schemeClr val="tx1"/>
                </a:solidFill>
              </a:rPr>
              <a:t>Executes intelligence cycle</a:t>
            </a:r>
            <a:endParaRPr dirty="0"/>
          </a:p>
        </p:txBody>
      </p:sp>
      <p:sp>
        <p:nvSpPr>
          <p:cNvPr id="78" name="Diamond 77"/>
          <p:cNvSpPr/>
          <p:nvPr/>
        </p:nvSpPr>
        <p:spPr bwMode="auto">
          <a:xfrm>
            <a:off x="3534542" y="2033488"/>
            <a:ext cx="360000" cy="360000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79" name="Diamond 78"/>
          <p:cNvSpPr/>
          <p:nvPr/>
        </p:nvSpPr>
        <p:spPr bwMode="auto">
          <a:xfrm>
            <a:off x="6093286" y="2020990"/>
            <a:ext cx="360000" cy="360000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80" name="TextBox 79"/>
          <p:cNvSpPr txBox="1"/>
          <p:nvPr/>
        </p:nvSpPr>
        <p:spPr bwMode="auto">
          <a:xfrm>
            <a:off x="3040417" y="2437134"/>
            <a:ext cx="14125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100"/>
              <a:t>Does FIU investigate?</a:t>
            </a:r>
            <a:endParaRPr/>
          </a:p>
        </p:txBody>
      </p:sp>
      <p:sp>
        <p:nvSpPr>
          <p:cNvPr id="81" name="TextBox 80"/>
          <p:cNvSpPr txBox="1"/>
          <p:nvPr/>
        </p:nvSpPr>
        <p:spPr bwMode="auto">
          <a:xfrm>
            <a:off x="5563989" y="2431450"/>
            <a:ext cx="13612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100"/>
              <a:t>Does FIU prosecute?</a:t>
            </a:r>
            <a:endParaRPr/>
          </a:p>
        </p:txBody>
      </p:sp>
      <p:sp>
        <p:nvSpPr>
          <p:cNvPr id="82" name="Rounded Rectangle 81"/>
          <p:cNvSpPr/>
          <p:nvPr/>
        </p:nvSpPr>
        <p:spPr bwMode="auto">
          <a:xfrm>
            <a:off x="6440147" y="882850"/>
            <a:ext cx="1451379" cy="506100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>
                <a:solidFill>
                  <a:schemeClr val="tx1"/>
                </a:solidFill>
              </a:rPr>
              <a:t>Prosecution procedures</a:t>
            </a:r>
            <a:endParaRPr/>
          </a:p>
        </p:txBody>
      </p:sp>
      <p:cxnSp>
        <p:nvCxnSpPr>
          <p:cNvPr id="86" name="Straight Arrow Connector 85"/>
          <p:cNvCxnSpPr>
            <a:cxnSpLocks/>
            <a:stCxn id="68" idx="6"/>
            <a:endCxn id="74" idx="1"/>
          </p:cNvCxnSpPr>
          <p:nvPr/>
        </p:nvCxnSpPr>
        <p:spPr bwMode="auto">
          <a:xfrm>
            <a:off x="1104510" y="1641614"/>
            <a:ext cx="33359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cxnSpLocks/>
            <a:stCxn id="74" idx="3"/>
            <a:endCxn id="77" idx="1"/>
          </p:cNvCxnSpPr>
          <p:nvPr/>
        </p:nvCxnSpPr>
        <p:spPr bwMode="auto">
          <a:xfrm flipV="1">
            <a:off x="2714020" y="1144407"/>
            <a:ext cx="729963" cy="497207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cxnSpLocks/>
            <a:stCxn id="77" idx="2"/>
            <a:endCxn id="78" idx="0"/>
          </p:cNvCxnSpPr>
          <p:nvPr/>
        </p:nvCxnSpPr>
        <p:spPr bwMode="auto">
          <a:xfrm rot="5400000">
            <a:off x="3914164" y="1206342"/>
            <a:ext cx="627524" cy="1026768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cxnSpLocks/>
            <a:stCxn id="78" idx="3"/>
            <a:endCxn id="107" idx="1"/>
          </p:cNvCxnSpPr>
          <p:nvPr/>
        </p:nvCxnSpPr>
        <p:spPr bwMode="auto">
          <a:xfrm flipV="1">
            <a:off x="3894542" y="2211564"/>
            <a:ext cx="938693" cy="19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cxnSpLocks/>
            <a:stCxn id="79" idx="3"/>
            <a:endCxn id="82" idx="2"/>
          </p:cNvCxnSpPr>
          <p:nvPr/>
        </p:nvCxnSpPr>
        <p:spPr bwMode="auto">
          <a:xfrm flipV="1">
            <a:off x="6453286" y="1388950"/>
            <a:ext cx="712551" cy="81204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 bwMode="auto">
          <a:xfrm>
            <a:off x="8154888" y="11711271"/>
            <a:ext cx="1451379" cy="506100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>
                <a:solidFill>
                  <a:schemeClr val="tx1"/>
                </a:solidFill>
              </a:rPr>
              <a:t>Trial procedures</a:t>
            </a:r>
            <a:endParaRPr/>
          </a:p>
        </p:txBody>
      </p:sp>
      <p:sp>
        <p:nvSpPr>
          <p:cNvPr id="99" name="TextBox 98"/>
          <p:cNvSpPr txBox="1"/>
          <p:nvPr/>
        </p:nvSpPr>
        <p:spPr bwMode="auto">
          <a:xfrm rot="16199999">
            <a:off x="-84622" y="10134045"/>
            <a:ext cx="1128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sz="1200"/>
              <a:t>Specialized </a:t>
            </a:r>
            <a:endParaRPr/>
          </a:p>
          <a:p>
            <a:pPr algn="ctr">
              <a:defRPr/>
            </a:pPr>
            <a:r>
              <a:rPr sz="1200"/>
              <a:t>environmental </a:t>
            </a:r>
            <a:endParaRPr/>
          </a:p>
          <a:p>
            <a:pPr algn="ctr">
              <a:defRPr/>
            </a:pPr>
            <a:r>
              <a:rPr sz="1200"/>
              <a:t>bodies</a:t>
            </a:r>
            <a:endParaRPr/>
          </a:p>
        </p:txBody>
      </p:sp>
      <p:cxnSp>
        <p:nvCxnSpPr>
          <p:cNvPr id="103" name="Elbow Connector 102"/>
          <p:cNvCxnSpPr>
            <a:cxnSpLocks/>
            <a:stCxn id="82" idx="3"/>
            <a:endCxn id="98" idx="0"/>
          </p:cNvCxnSpPr>
          <p:nvPr/>
        </p:nvCxnSpPr>
        <p:spPr bwMode="auto">
          <a:xfrm>
            <a:off x="7891526" y="1135900"/>
            <a:ext cx="989052" cy="10575372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ounded Rectangle 103"/>
          <p:cNvSpPr/>
          <p:nvPr/>
        </p:nvSpPr>
        <p:spPr bwMode="auto">
          <a:xfrm>
            <a:off x="1413026" y="4992775"/>
            <a:ext cx="1165064" cy="2105598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050" dirty="0">
                <a:solidFill>
                  <a:schemeClr val="tx1"/>
                </a:solidFill>
              </a:rPr>
              <a:t>Perceives a potential crime has been committed through formal proceedings, a cognizable offence or the request of another agency</a:t>
            </a:r>
            <a:endParaRPr dirty="0"/>
          </a:p>
        </p:txBody>
      </p:sp>
      <p:sp>
        <p:nvSpPr>
          <p:cNvPr id="105" name="Rounded Rectangle 104"/>
          <p:cNvSpPr/>
          <p:nvPr/>
        </p:nvSpPr>
        <p:spPr bwMode="auto">
          <a:xfrm>
            <a:off x="3324222" y="5112936"/>
            <a:ext cx="2754894" cy="495675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>
                <a:solidFill>
                  <a:schemeClr val="tx1"/>
                </a:solidFill>
              </a:rPr>
              <a:t>Investigative procedures</a:t>
            </a:r>
            <a:endParaRPr/>
          </a:p>
        </p:txBody>
      </p:sp>
      <p:sp>
        <p:nvSpPr>
          <p:cNvPr id="107" name="Rounded Rectangle 106"/>
          <p:cNvSpPr/>
          <p:nvPr/>
        </p:nvSpPr>
        <p:spPr bwMode="auto">
          <a:xfrm>
            <a:off x="4833235" y="1950007"/>
            <a:ext cx="1024792" cy="523114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200">
                <a:solidFill>
                  <a:schemeClr val="tx1"/>
                </a:solidFill>
              </a:rPr>
              <a:t>Investigative Procedures</a:t>
            </a:r>
            <a:endParaRPr/>
          </a:p>
        </p:txBody>
      </p:sp>
      <p:cxnSp>
        <p:nvCxnSpPr>
          <p:cNvPr id="109" name="Straight Arrow Connector 108"/>
          <p:cNvCxnSpPr>
            <a:cxnSpLocks/>
            <a:stCxn id="107" idx="3"/>
            <a:endCxn id="79" idx="1"/>
          </p:cNvCxnSpPr>
          <p:nvPr/>
        </p:nvCxnSpPr>
        <p:spPr bwMode="auto">
          <a:xfrm flipV="1">
            <a:off x="5858027" y="2200990"/>
            <a:ext cx="235259" cy="10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Diamond 118"/>
          <p:cNvSpPr/>
          <p:nvPr/>
        </p:nvSpPr>
        <p:spPr bwMode="auto">
          <a:xfrm>
            <a:off x="3510316" y="4191875"/>
            <a:ext cx="360000" cy="360000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120" name="TextBox 119"/>
          <p:cNvSpPr txBox="1"/>
          <p:nvPr/>
        </p:nvSpPr>
        <p:spPr bwMode="auto">
          <a:xfrm>
            <a:off x="3016191" y="4595521"/>
            <a:ext cx="15295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100"/>
              <a:t>Do rangers investigate?</a:t>
            </a:r>
            <a:endParaRPr/>
          </a:p>
        </p:txBody>
      </p:sp>
      <p:sp>
        <p:nvSpPr>
          <p:cNvPr id="121" name="Rounded Rectangle 120"/>
          <p:cNvSpPr/>
          <p:nvPr/>
        </p:nvSpPr>
        <p:spPr bwMode="auto">
          <a:xfrm>
            <a:off x="3140151" y="3148290"/>
            <a:ext cx="2992488" cy="495675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 dirty="0">
                <a:solidFill>
                  <a:schemeClr val="tx1"/>
                </a:solidFill>
              </a:rPr>
              <a:t>Investigative procedures</a:t>
            </a:r>
            <a:endParaRPr dirty="0"/>
          </a:p>
        </p:txBody>
      </p:sp>
      <p:sp>
        <p:nvSpPr>
          <p:cNvPr id="122" name="Diamond 121"/>
          <p:cNvSpPr/>
          <p:nvPr/>
        </p:nvSpPr>
        <p:spPr bwMode="auto">
          <a:xfrm>
            <a:off x="5317511" y="4165812"/>
            <a:ext cx="360000" cy="360000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123" name="TextBox 122"/>
          <p:cNvSpPr txBox="1"/>
          <p:nvPr/>
        </p:nvSpPr>
        <p:spPr bwMode="auto">
          <a:xfrm>
            <a:off x="4788214" y="4576272"/>
            <a:ext cx="14782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sz="1100"/>
              <a:t>Do rangers prosecute?</a:t>
            </a:r>
            <a:endParaRPr/>
          </a:p>
        </p:txBody>
      </p:sp>
      <p:cxnSp>
        <p:nvCxnSpPr>
          <p:cNvPr id="124" name="Straight Arrow Connector 123"/>
          <p:cNvCxnSpPr>
            <a:cxnSpLocks/>
            <a:stCxn id="69" idx="6"/>
            <a:endCxn id="75" idx="1"/>
          </p:cNvCxnSpPr>
          <p:nvPr/>
        </p:nvCxnSpPr>
        <p:spPr bwMode="auto">
          <a:xfrm>
            <a:off x="1161199" y="3843731"/>
            <a:ext cx="26688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>
            <a:cxnSpLocks/>
            <a:stCxn id="75" idx="3"/>
            <a:endCxn id="119" idx="1"/>
          </p:cNvCxnSpPr>
          <p:nvPr/>
        </p:nvCxnSpPr>
        <p:spPr bwMode="auto">
          <a:xfrm>
            <a:off x="2594459" y="3843732"/>
            <a:ext cx="915857" cy="528143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129"/>
          <p:cNvCxnSpPr>
            <a:cxnSpLocks/>
            <a:stCxn id="119" idx="0"/>
          </p:cNvCxnSpPr>
          <p:nvPr/>
        </p:nvCxnSpPr>
        <p:spPr bwMode="auto">
          <a:xfrm rot="5400000" flipH="1" flipV="1">
            <a:off x="3416362" y="3917919"/>
            <a:ext cx="547910" cy="2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cxnSpLocks/>
            <a:stCxn id="119" idx="3"/>
            <a:endCxn id="105" idx="0"/>
          </p:cNvCxnSpPr>
          <p:nvPr/>
        </p:nvCxnSpPr>
        <p:spPr bwMode="auto">
          <a:xfrm>
            <a:off x="3870316" y="4371875"/>
            <a:ext cx="831353" cy="741061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cxnSpLocks/>
            <a:endCxn id="122" idx="0"/>
          </p:cNvCxnSpPr>
          <p:nvPr/>
        </p:nvCxnSpPr>
        <p:spPr bwMode="auto">
          <a:xfrm>
            <a:off x="5497511" y="3643965"/>
            <a:ext cx="0" cy="5218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ounded Rectangle 139"/>
          <p:cNvSpPr/>
          <p:nvPr/>
        </p:nvSpPr>
        <p:spPr bwMode="auto">
          <a:xfrm>
            <a:off x="6414334" y="4099950"/>
            <a:ext cx="1451379" cy="506100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>
                <a:solidFill>
                  <a:schemeClr val="tx1"/>
                </a:solidFill>
              </a:rPr>
              <a:t>Prosecution procedures</a:t>
            </a:r>
            <a:endParaRPr/>
          </a:p>
        </p:txBody>
      </p:sp>
      <p:cxnSp>
        <p:nvCxnSpPr>
          <p:cNvPr id="142" name="Straight Arrow Connector 141"/>
          <p:cNvCxnSpPr>
            <a:cxnSpLocks/>
            <a:stCxn id="122" idx="3"/>
            <a:endCxn id="140" idx="1"/>
          </p:cNvCxnSpPr>
          <p:nvPr/>
        </p:nvCxnSpPr>
        <p:spPr bwMode="auto">
          <a:xfrm>
            <a:off x="5677511" y="4345812"/>
            <a:ext cx="736823" cy="71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/>
          <p:cNvCxnSpPr>
            <a:cxnSpLocks/>
            <a:stCxn id="140" idx="3"/>
            <a:endCxn id="98" idx="0"/>
          </p:cNvCxnSpPr>
          <p:nvPr/>
        </p:nvCxnSpPr>
        <p:spPr bwMode="auto">
          <a:xfrm>
            <a:off x="7865712" y="4353000"/>
            <a:ext cx="1014864" cy="7358272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ounded Rectangle 147"/>
          <p:cNvSpPr/>
          <p:nvPr/>
        </p:nvSpPr>
        <p:spPr bwMode="auto">
          <a:xfrm>
            <a:off x="6420904" y="7962976"/>
            <a:ext cx="1451379" cy="506100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>
                <a:solidFill>
                  <a:schemeClr val="tx1"/>
                </a:solidFill>
              </a:rPr>
              <a:t>Prosecution procedures</a:t>
            </a:r>
            <a:endParaRPr/>
          </a:p>
        </p:txBody>
      </p:sp>
      <p:cxnSp>
        <p:nvCxnSpPr>
          <p:cNvPr id="150" name="Elbow Connector 149"/>
          <p:cNvCxnSpPr>
            <a:cxnSpLocks/>
            <a:stCxn id="79" idx="2"/>
            <a:endCxn id="148" idx="0"/>
          </p:cNvCxnSpPr>
          <p:nvPr/>
        </p:nvCxnSpPr>
        <p:spPr bwMode="auto">
          <a:xfrm rot="16199999" flipH="1">
            <a:off x="3918947" y="4735329"/>
            <a:ext cx="5581987" cy="873308"/>
          </a:xfrm>
          <a:prstGeom prst="bentConnector3">
            <a:avLst>
              <a:gd name="adj1" fmla="val 7241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>
            <a:cxnSpLocks/>
            <a:stCxn id="123" idx="0"/>
            <a:endCxn id="148" idx="0"/>
          </p:cNvCxnSpPr>
          <p:nvPr/>
        </p:nvCxnSpPr>
        <p:spPr bwMode="auto">
          <a:xfrm rot="16199999" flipH="1">
            <a:off x="4643623" y="5460007"/>
            <a:ext cx="3386705" cy="1619235"/>
          </a:xfrm>
          <a:prstGeom prst="bentConnector3">
            <a:avLst>
              <a:gd name="adj1" fmla="val 5435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lbow Connector 155"/>
          <p:cNvCxnSpPr>
            <a:cxnSpLocks/>
            <a:stCxn id="104" idx="3"/>
            <a:endCxn id="105" idx="1"/>
          </p:cNvCxnSpPr>
          <p:nvPr/>
        </p:nvCxnSpPr>
        <p:spPr bwMode="auto">
          <a:xfrm flipV="1">
            <a:off x="2578090" y="5360774"/>
            <a:ext cx="746132" cy="68480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Diamond 159"/>
          <p:cNvSpPr/>
          <p:nvPr/>
        </p:nvSpPr>
        <p:spPr bwMode="auto">
          <a:xfrm>
            <a:off x="5066825" y="6355016"/>
            <a:ext cx="360000" cy="360000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161" name="TextBox 160"/>
          <p:cNvSpPr txBox="1"/>
          <p:nvPr/>
        </p:nvSpPr>
        <p:spPr bwMode="auto">
          <a:xfrm>
            <a:off x="4515755" y="6765279"/>
            <a:ext cx="14766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sz="1100"/>
              <a:t>Does the investigative </a:t>
            </a:r>
            <a:endParaRPr/>
          </a:p>
          <a:p>
            <a:pPr algn="ctr">
              <a:defRPr/>
            </a:pPr>
            <a:r>
              <a:rPr lang="en-GB" sz="1100"/>
              <a:t>b</a:t>
            </a:r>
            <a:r>
              <a:rPr sz="1100"/>
              <a:t>ody prosecute?</a:t>
            </a:r>
            <a:endParaRPr/>
          </a:p>
        </p:txBody>
      </p:sp>
      <p:cxnSp>
        <p:nvCxnSpPr>
          <p:cNvPr id="165" name="Elbow Connector 164"/>
          <p:cNvCxnSpPr>
            <a:cxnSpLocks/>
            <a:stCxn id="161" idx="0"/>
            <a:endCxn id="148" idx="0"/>
          </p:cNvCxnSpPr>
          <p:nvPr/>
        </p:nvCxnSpPr>
        <p:spPr bwMode="auto">
          <a:xfrm rot="16199999" flipH="1">
            <a:off x="5601497" y="6417880"/>
            <a:ext cx="1197698" cy="1892496"/>
          </a:xfrm>
          <a:prstGeom prst="bentConnector3">
            <a:avLst>
              <a:gd name="adj1" fmla="val 61278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cxnSpLocks/>
            <a:endCxn id="160" idx="0"/>
          </p:cNvCxnSpPr>
          <p:nvPr/>
        </p:nvCxnSpPr>
        <p:spPr bwMode="auto">
          <a:xfrm flipH="1">
            <a:off x="5246825" y="5633716"/>
            <a:ext cx="7273" cy="7213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ounded Rectangle 176"/>
          <p:cNvSpPr/>
          <p:nvPr/>
        </p:nvSpPr>
        <p:spPr bwMode="auto">
          <a:xfrm>
            <a:off x="6770110" y="5810581"/>
            <a:ext cx="1153576" cy="459043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>
                <a:solidFill>
                  <a:schemeClr val="tx1"/>
                </a:solidFill>
              </a:rPr>
              <a:t>Prosecution procedures</a:t>
            </a:r>
            <a:endParaRPr/>
          </a:p>
        </p:txBody>
      </p:sp>
      <p:cxnSp>
        <p:nvCxnSpPr>
          <p:cNvPr id="179" name="Elbow Connector 178"/>
          <p:cNvCxnSpPr>
            <a:cxnSpLocks/>
            <a:stCxn id="160" idx="3"/>
            <a:endCxn id="177" idx="2"/>
          </p:cNvCxnSpPr>
          <p:nvPr/>
        </p:nvCxnSpPr>
        <p:spPr bwMode="auto">
          <a:xfrm flipV="1">
            <a:off x="5426825" y="6269624"/>
            <a:ext cx="1920073" cy="265392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Elbow Connector 183"/>
          <p:cNvCxnSpPr>
            <a:cxnSpLocks/>
            <a:stCxn id="177" idx="3"/>
            <a:endCxn id="98" idx="0"/>
          </p:cNvCxnSpPr>
          <p:nvPr/>
        </p:nvCxnSpPr>
        <p:spPr bwMode="auto">
          <a:xfrm>
            <a:off x="7923686" y="6040103"/>
            <a:ext cx="956892" cy="5671169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Rounded Rectangle 184"/>
          <p:cNvSpPr/>
          <p:nvPr/>
        </p:nvSpPr>
        <p:spPr bwMode="auto">
          <a:xfrm>
            <a:off x="3091584" y="7954981"/>
            <a:ext cx="2981399" cy="551416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bg1">
                <a:lumMod val="50000"/>
                <a:alpha val="7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>
                <a:solidFill>
                  <a:schemeClr val="tx1"/>
                </a:solidFill>
              </a:rPr>
              <a:t>Case advisory and sanctioning</a:t>
            </a:r>
            <a:endParaRPr/>
          </a:p>
        </p:txBody>
      </p:sp>
      <p:cxnSp>
        <p:nvCxnSpPr>
          <p:cNvPr id="187" name="Elbow Connector 186"/>
          <p:cNvCxnSpPr>
            <a:cxnSpLocks/>
            <a:stCxn id="148" idx="3"/>
            <a:endCxn id="98" idx="0"/>
          </p:cNvCxnSpPr>
          <p:nvPr/>
        </p:nvCxnSpPr>
        <p:spPr bwMode="auto">
          <a:xfrm>
            <a:off x="7872283" y="8216027"/>
            <a:ext cx="1008295" cy="3495245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Diamond 187"/>
          <p:cNvSpPr/>
          <p:nvPr/>
        </p:nvSpPr>
        <p:spPr bwMode="auto">
          <a:xfrm>
            <a:off x="6642866" y="8746106"/>
            <a:ext cx="360000" cy="360000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189" name="TextBox 188"/>
          <p:cNvSpPr txBox="1"/>
          <p:nvPr/>
        </p:nvSpPr>
        <p:spPr bwMode="auto">
          <a:xfrm>
            <a:off x="6323667" y="9095666"/>
            <a:ext cx="15680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1100" dirty="0"/>
              <a:t>Requires the support of </a:t>
            </a:r>
            <a:endParaRPr dirty="0"/>
          </a:p>
          <a:p>
            <a:pPr algn="ctr">
              <a:defRPr/>
            </a:pPr>
            <a:r>
              <a:rPr lang="en-US" sz="1100" dirty="0"/>
              <a:t>specialized bodies</a:t>
            </a:r>
            <a:endParaRPr dirty="0"/>
          </a:p>
          <a:p>
            <a:pPr algn="ctr">
              <a:defRPr/>
            </a:pPr>
            <a:r>
              <a:rPr lang="en-US" sz="1100" dirty="0"/>
              <a:t> for technical and </a:t>
            </a:r>
            <a:endParaRPr dirty="0"/>
          </a:p>
          <a:p>
            <a:pPr algn="ctr">
              <a:defRPr/>
            </a:pPr>
            <a:r>
              <a:rPr lang="en-US" sz="1100" dirty="0"/>
              <a:t>forensic evidence?</a:t>
            </a:r>
            <a:endParaRPr sz="1100" dirty="0"/>
          </a:p>
        </p:txBody>
      </p:sp>
      <p:sp>
        <p:nvSpPr>
          <p:cNvPr id="190" name="Rounded Rectangle 189"/>
          <p:cNvSpPr/>
          <p:nvPr/>
        </p:nvSpPr>
        <p:spPr bwMode="auto">
          <a:xfrm>
            <a:off x="6078750" y="10183373"/>
            <a:ext cx="1451379" cy="717107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400">
                <a:solidFill>
                  <a:schemeClr val="tx1"/>
                </a:solidFill>
              </a:rPr>
              <a:t>Specialized technical and forensic support</a:t>
            </a:r>
            <a:endParaRPr/>
          </a:p>
        </p:txBody>
      </p:sp>
      <p:cxnSp>
        <p:nvCxnSpPr>
          <p:cNvPr id="192" name="Straight Arrow Connector 191"/>
          <p:cNvCxnSpPr>
            <a:cxnSpLocks/>
            <a:stCxn id="188" idx="2"/>
            <a:endCxn id="190" idx="0"/>
          </p:cNvCxnSpPr>
          <p:nvPr/>
        </p:nvCxnSpPr>
        <p:spPr bwMode="auto">
          <a:xfrm flipH="1">
            <a:off x="6804440" y="9106106"/>
            <a:ext cx="18426" cy="10772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Elbow Connector 198"/>
          <p:cNvCxnSpPr>
            <a:cxnSpLocks/>
            <a:stCxn id="190" idx="3"/>
          </p:cNvCxnSpPr>
          <p:nvPr/>
        </p:nvCxnSpPr>
        <p:spPr bwMode="auto">
          <a:xfrm flipH="1" flipV="1">
            <a:off x="7268341" y="8539990"/>
            <a:ext cx="261788" cy="2001937"/>
          </a:xfrm>
          <a:prstGeom prst="bentConnector4">
            <a:avLst>
              <a:gd name="adj1" fmla="val -87323"/>
              <a:gd name="adj2" fmla="val 7418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>
            <a:cxnSpLocks/>
            <a:stCxn id="70" idx="6"/>
            <a:endCxn id="104" idx="1"/>
          </p:cNvCxnSpPr>
          <p:nvPr/>
        </p:nvCxnSpPr>
        <p:spPr bwMode="auto">
          <a:xfrm flipV="1">
            <a:off x="1148967" y="6045574"/>
            <a:ext cx="264059" cy="44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cxnSpLocks/>
            <a:endCxn id="188" idx="0"/>
          </p:cNvCxnSpPr>
          <p:nvPr/>
        </p:nvCxnSpPr>
        <p:spPr bwMode="auto">
          <a:xfrm flipH="1">
            <a:off x="6822866" y="8475240"/>
            <a:ext cx="17988" cy="2708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Oval 226"/>
          <p:cNvSpPr/>
          <p:nvPr/>
        </p:nvSpPr>
        <p:spPr bwMode="auto">
          <a:xfrm>
            <a:off x="11281671" y="12236212"/>
            <a:ext cx="360000" cy="36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228" name="TextBox 227"/>
          <p:cNvSpPr txBox="1"/>
          <p:nvPr/>
        </p:nvSpPr>
        <p:spPr bwMode="auto">
          <a:xfrm>
            <a:off x="11110186" y="11781654"/>
            <a:ext cx="6976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1100"/>
              <a:t>Acquittal</a:t>
            </a:r>
            <a:endParaRPr sz="1100"/>
          </a:p>
        </p:txBody>
      </p:sp>
      <p:sp>
        <p:nvSpPr>
          <p:cNvPr id="229" name="TextBox 228"/>
          <p:cNvSpPr txBox="1"/>
          <p:nvPr/>
        </p:nvSpPr>
        <p:spPr bwMode="auto">
          <a:xfrm>
            <a:off x="10731343" y="12627925"/>
            <a:ext cx="14606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1100"/>
              <a:t>Conviction – no prison</a:t>
            </a:r>
            <a:endParaRPr sz="1100"/>
          </a:p>
        </p:txBody>
      </p:sp>
      <p:cxnSp>
        <p:nvCxnSpPr>
          <p:cNvPr id="231" name="Elbow Connector 230"/>
          <p:cNvCxnSpPr>
            <a:cxnSpLocks/>
            <a:stCxn id="98" idx="3"/>
            <a:endCxn id="73" idx="2"/>
          </p:cNvCxnSpPr>
          <p:nvPr/>
        </p:nvCxnSpPr>
        <p:spPr bwMode="auto">
          <a:xfrm flipV="1">
            <a:off x="9606267" y="11599713"/>
            <a:ext cx="1675404" cy="364609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Elbow Connector 231"/>
          <p:cNvCxnSpPr>
            <a:cxnSpLocks/>
            <a:stCxn id="98" idx="3"/>
            <a:endCxn id="227" idx="2"/>
          </p:cNvCxnSpPr>
          <p:nvPr/>
        </p:nvCxnSpPr>
        <p:spPr bwMode="auto">
          <a:xfrm>
            <a:off x="9606267" y="11964322"/>
            <a:ext cx="1675404" cy="45189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Elbow Connector 234"/>
          <p:cNvCxnSpPr>
            <a:cxnSpLocks/>
            <a:stCxn id="98" idx="3"/>
            <a:endCxn id="72" idx="2"/>
          </p:cNvCxnSpPr>
          <p:nvPr/>
        </p:nvCxnSpPr>
        <p:spPr bwMode="auto">
          <a:xfrm>
            <a:off x="9606267" y="11964322"/>
            <a:ext cx="1818304" cy="1632924"/>
          </a:xfrm>
          <a:prstGeom prst="bentConnector3">
            <a:avLst>
              <a:gd name="adj1" fmla="val 45589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238"/>
          <p:cNvSpPr txBox="1"/>
          <p:nvPr/>
        </p:nvSpPr>
        <p:spPr bwMode="auto">
          <a:xfrm>
            <a:off x="10818440" y="13836599"/>
            <a:ext cx="12811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1100"/>
              <a:t>Conviction – prison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C008AB3384FD419F0DC455EC7EC56F" ma:contentTypeVersion="19" ma:contentTypeDescription="Create a new document." ma:contentTypeScope="" ma:versionID="3a1f3b1b7d6ac02a5cfd4e6823882d10">
  <xsd:schema xmlns:xsd="http://www.w3.org/2001/XMLSchema" xmlns:xs="http://www.w3.org/2001/XMLSchema" xmlns:p="http://schemas.microsoft.com/office/2006/metadata/properties" xmlns:ns1="http://schemas.microsoft.com/sharepoint/v3" xmlns:ns2="177cbf1c-35b0-438f-8645-63c5af22b6ea" xmlns:ns3="c1e5b2b0-2f2e-42ad-94b2-d002a79162c1" xmlns:ns4="65a2362d-2255-4a0d-88c5-7d64954319e1" targetNamespace="http://schemas.microsoft.com/office/2006/metadata/properties" ma:root="true" ma:fieldsID="e96656aec771fbb67c101f2c756705e6" ns1:_="" ns2:_="" ns3:_="" ns4:_="">
    <xsd:import namespace="http://schemas.microsoft.com/sharepoint/v3"/>
    <xsd:import namespace="177cbf1c-35b0-438f-8645-63c5af22b6ea"/>
    <xsd:import namespace="c1e5b2b0-2f2e-42ad-94b2-d002a79162c1"/>
    <xsd:import namespace="65a2362d-2255-4a0d-88c5-7d64954319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DraftVers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cbf1c-35b0-438f-8645-63c5af22b6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DraftVersion" ma:index="18" nillable="true" ma:displayName="Draft Version" ma:default="Working Draft" ma:description="Use this to identify a document as a past draft (no longer in use), working draft (currently being worked on), or FINAL. If a document is &quot;final&quot; there should be no documents labeled &quot;working draft" ma:format="Dropdown" ma:internalName="DraftVersion">
      <xsd:simpleType>
        <xsd:restriction base="dms:Choice">
          <xsd:enumeration value="Past Draft"/>
          <xsd:enumeration value="Working Draft"/>
          <xsd:enumeration value="FINAL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599606c3-1701-4786-aebd-51d352341c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e5b2b0-2f2e-42ad-94b2-d002a79162c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2362d-2255-4a0d-88c5-7d64954319e1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aa992ba2-3f9d-4fb5-93e7-5a46ea7d1578}" ma:internalName="TaxCatchAll" ma:showField="CatchAllData" ma:web="c1e5b2b0-2f2e-42ad-94b2-d002a79162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DraftVersion xmlns="177cbf1c-35b0-438f-8645-63c5af22b6ea">Working Draft</DraftVersion>
    <TaxCatchAll xmlns="65a2362d-2255-4a0d-88c5-7d64954319e1" xsi:nil="true"/>
    <lcf76f155ced4ddcb4097134ff3c332f xmlns="177cbf1c-35b0-438f-8645-63c5af22b6ea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361B372-1AD0-4CE8-94E6-0CF1E59B04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95FBFC-D128-4FE5-92C8-D3950DCF0C9A}">
  <ds:schemaRefs>
    <ds:schemaRef ds:uri="177cbf1c-35b0-438f-8645-63c5af22b6ea"/>
    <ds:schemaRef ds:uri="65a2362d-2255-4a0d-88c5-7d64954319e1"/>
    <ds:schemaRef ds:uri="c1e5b2b0-2f2e-42ad-94b2-d002a79162c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87BD000-DFFB-4A8D-86A7-492F312B14CE}">
  <ds:schemaRefs>
    <ds:schemaRef ds:uri="177cbf1c-35b0-438f-8645-63c5af22b6ea"/>
    <ds:schemaRef ds:uri="65a2362d-2255-4a0d-88c5-7d64954319e1"/>
    <ds:schemaRef ds:uri="c1e5b2b0-2f2e-42ad-94b2-d002a79162c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142</Words>
  <Application>Microsoft Office PowerPoint</Application>
  <DocSecurity>0</DocSecurity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Manuel Medina Rendon</dc:creator>
  <cp:keywords/>
  <dc:description/>
  <cp:lastModifiedBy>Hidalgo, Ana</cp:lastModifiedBy>
  <cp:revision>7</cp:revision>
  <dcterms:created xsi:type="dcterms:W3CDTF">2021-11-23T09:05:29Z</dcterms:created>
  <dcterms:modified xsi:type="dcterms:W3CDTF">2023-05-16T21:05:09Z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0x01010036C008AB3384FD419F0DC455EC7EC56F</vt:lpwstr>
  </property>
  <property fmtid="{D5CDD505-2E9C-101B-9397-08002B2CF9AE}" pid="3" name="MediaServiceImageTags">
    <vt:lpwstr/>
  </property>
</Properties>
</file>