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8" r:id="rId19"/>
    <p:sldId id="29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3">
          <p15:clr>
            <a:srgbClr val="A4A3A4"/>
          </p15:clr>
        </p15:guide>
        <p15:guide id="2" pos="2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55" autoAdjust="0"/>
  </p:normalViewPr>
  <p:slideViewPr>
    <p:cSldViewPr snapToGrid="0" snapToObjects="1" showGuides="1">
      <p:cViewPr>
        <p:scale>
          <a:sx n="85" d="100"/>
          <a:sy n="85" d="100"/>
        </p:scale>
        <p:origin x="740" y="-164"/>
      </p:cViewPr>
      <p:guideLst>
        <p:guide orient="horz" pos="523"/>
        <p:guide pos="28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98F3E-99D5-4C3A-A8D9-B365E98A0E7C}" type="datetimeFigureOut">
              <a:rPr lang="en-US" smtClean="0"/>
              <a:t>7/11/2018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CF6723-0D34-4F2B-A55D-832801B2E78B}" type="slidenum">
              <a:rPr lang="en-US" smtClean="0"/>
              <a:t>‹#›</a:t>
            </a:fld>
            <a:endParaRPr lang="en-US"/>
          </a:p>
        </p:txBody>
      </p:sp>
    </p:spTree>
    <p:extLst>
      <p:ext uri="{BB962C8B-B14F-4D97-AF65-F5344CB8AC3E}">
        <p14:creationId xmlns:p14="http://schemas.microsoft.com/office/powerpoint/2010/main" val="3585140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world is dealing with an unprecedented spike in wildlife crime, threatening to overturn decades of conservation gains.</a:t>
            </a:r>
            <a:endParaRPr lang="en-US" dirty="0"/>
          </a:p>
        </p:txBody>
      </p:sp>
      <p:sp>
        <p:nvSpPr>
          <p:cNvPr id="4" name="Slide Number Placeholder 3"/>
          <p:cNvSpPr>
            <a:spLocks noGrp="1"/>
          </p:cNvSpPr>
          <p:nvPr>
            <p:ph type="sldNum" sz="quarter" idx="10"/>
          </p:nvPr>
        </p:nvSpPr>
        <p:spPr/>
        <p:txBody>
          <a:bodyPr/>
          <a:lstStyle/>
          <a:p>
            <a:fld id="{56CF6723-0D34-4F2B-A55D-832801B2E78B}" type="slidenum">
              <a:rPr lang="en-US" smtClean="0"/>
              <a:t>2</a:t>
            </a:fld>
            <a:endParaRPr lang="en-US"/>
          </a:p>
        </p:txBody>
      </p:sp>
    </p:spTree>
    <p:extLst>
      <p:ext uri="{BB962C8B-B14F-4D97-AF65-F5344CB8AC3E}">
        <p14:creationId xmlns:p14="http://schemas.microsoft.com/office/powerpoint/2010/main" val="2014372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WWF is leading a global campaign to stop wildlife crime. We are applying the strength of our worldwide network, our influence with partners and governments, and the passion of our supporters to end this crisis. </a:t>
            </a:r>
            <a:endParaRPr lang="en-US" dirty="0"/>
          </a:p>
        </p:txBody>
      </p:sp>
      <p:sp>
        <p:nvSpPr>
          <p:cNvPr id="4" name="Slide Number Placeholder 3"/>
          <p:cNvSpPr>
            <a:spLocks noGrp="1"/>
          </p:cNvSpPr>
          <p:nvPr>
            <p:ph type="sldNum" sz="quarter" idx="10"/>
          </p:nvPr>
        </p:nvSpPr>
        <p:spPr/>
        <p:txBody>
          <a:bodyPr/>
          <a:lstStyle/>
          <a:p>
            <a:fld id="{56CF6723-0D34-4F2B-A55D-832801B2E78B}" type="slidenum">
              <a:rPr lang="en-US" smtClean="0"/>
              <a:t>11</a:t>
            </a:fld>
            <a:endParaRPr lang="en-US"/>
          </a:p>
        </p:txBody>
      </p:sp>
    </p:spTree>
    <p:extLst>
      <p:ext uri="{BB962C8B-B14F-4D97-AF65-F5344CB8AC3E}">
        <p14:creationId xmlns:p14="http://schemas.microsoft.com/office/powerpoint/2010/main" val="1831203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WWF and our supporters push governments to protect threatened animal populations by increasing law enforcement, imposing strict deterrents, reducing demand for endangered species products and honoring international commitments made under CITES.</a:t>
            </a:r>
          </a:p>
          <a:p>
            <a:endParaRPr lang="en-US" dirty="0"/>
          </a:p>
        </p:txBody>
      </p:sp>
      <p:sp>
        <p:nvSpPr>
          <p:cNvPr id="4" name="Slide Number Placeholder 3"/>
          <p:cNvSpPr>
            <a:spLocks noGrp="1"/>
          </p:cNvSpPr>
          <p:nvPr>
            <p:ph type="sldNum" sz="quarter" idx="10"/>
          </p:nvPr>
        </p:nvSpPr>
        <p:spPr/>
        <p:txBody>
          <a:bodyPr/>
          <a:lstStyle/>
          <a:p>
            <a:fld id="{56CF6723-0D34-4F2B-A55D-832801B2E78B}" type="slidenum">
              <a:rPr lang="en-US" smtClean="0"/>
              <a:t>12</a:t>
            </a:fld>
            <a:endParaRPr lang="en-US"/>
          </a:p>
        </p:txBody>
      </p:sp>
    </p:spTree>
    <p:extLst>
      <p:ext uri="{BB962C8B-B14F-4D97-AF65-F5344CB8AC3E}">
        <p14:creationId xmlns:p14="http://schemas.microsoft.com/office/powerpoint/2010/main" val="3121793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speak up on behalf of those on the frontlines being threatened by armed poachers so they are properly equipped, trained and compensated.</a:t>
            </a:r>
          </a:p>
          <a:p>
            <a:endParaRPr lang="en-US" dirty="0"/>
          </a:p>
        </p:txBody>
      </p:sp>
      <p:sp>
        <p:nvSpPr>
          <p:cNvPr id="4" name="Slide Number Placeholder 3"/>
          <p:cNvSpPr>
            <a:spLocks noGrp="1"/>
          </p:cNvSpPr>
          <p:nvPr>
            <p:ph type="sldNum" sz="quarter" idx="10"/>
          </p:nvPr>
        </p:nvSpPr>
        <p:spPr/>
        <p:txBody>
          <a:bodyPr/>
          <a:lstStyle/>
          <a:p>
            <a:fld id="{56CF6723-0D34-4F2B-A55D-832801B2E78B}" type="slidenum">
              <a:rPr lang="en-US" smtClean="0"/>
              <a:t>13</a:t>
            </a:fld>
            <a:endParaRPr lang="en-US"/>
          </a:p>
        </p:txBody>
      </p:sp>
    </p:spTree>
    <p:extLst>
      <p:ext uri="{BB962C8B-B14F-4D97-AF65-F5344CB8AC3E}">
        <p14:creationId xmlns:p14="http://schemas.microsoft.com/office/powerpoint/2010/main" val="3748776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WWF reduces demand for illegal wildlife parts and products by encouraging others to ask questions and get the facts before buying any wildlife or plant product.</a:t>
            </a:r>
          </a:p>
          <a:p>
            <a:endParaRPr lang="en-US" dirty="0"/>
          </a:p>
        </p:txBody>
      </p:sp>
      <p:sp>
        <p:nvSpPr>
          <p:cNvPr id="4" name="Slide Number Placeholder 3"/>
          <p:cNvSpPr>
            <a:spLocks noGrp="1"/>
          </p:cNvSpPr>
          <p:nvPr>
            <p:ph type="sldNum" sz="quarter" idx="10"/>
          </p:nvPr>
        </p:nvSpPr>
        <p:spPr/>
        <p:txBody>
          <a:bodyPr/>
          <a:lstStyle/>
          <a:p>
            <a:fld id="{56CF6723-0D34-4F2B-A55D-832801B2E78B}" type="slidenum">
              <a:rPr lang="en-US" smtClean="0"/>
              <a:t>14</a:t>
            </a:fld>
            <a:endParaRPr lang="en-US"/>
          </a:p>
        </p:txBody>
      </p:sp>
    </p:spTree>
    <p:extLst>
      <p:ext uri="{BB962C8B-B14F-4D97-AF65-F5344CB8AC3E}">
        <p14:creationId xmlns:p14="http://schemas.microsoft.com/office/powerpoint/2010/main" val="152120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WWF is also working on a number of specific projects to stop wildlife crime, including the Wildlife Crime Technology Project. This </a:t>
            </a:r>
            <a:r>
              <a:rPr lang="en-US" sz="1200" kern="1200" dirty="0">
                <a:solidFill>
                  <a:schemeClr val="tx1"/>
                </a:solidFill>
                <a:effectLst/>
                <a:latin typeface="+mn-lt"/>
                <a:ea typeface="+mn-ea"/>
                <a:cs typeface="+mn-cs"/>
              </a:rPr>
              <a:t>Google.org-funded project allows us to innovate and test a number of new technologies, many of which have the potential to change the course of the global fight against wildlife crime. </a:t>
            </a:r>
          </a:p>
          <a:p>
            <a:endParaRPr lang="en-US" dirty="0"/>
          </a:p>
        </p:txBody>
      </p:sp>
      <p:sp>
        <p:nvSpPr>
          <p:cNvPr id="4" name="Slide Number Placeholder 3"/>
          <p:cNvSpPr>
            <a:spLocks noGrp="1"/>
          </p:cNvSpPr>
          <p:nvPr>
            <p:ph type="sldNum" sz="quarter" idx="10"/>
          </p:nvPr>
        </p:nvSpPr>
        <p:spPr/>
        <p:txBody>
          <a:bodyPr/>
          <a:lstStyle/>
          <a:p>
            <a:fld id="{56CF6723-0D34-4F2B-A55D-832801B2E78B}" type="slidenum">
              <a:rPr lang="en-US" smtClean="0"/>
              <a:t>15</a:t>
            </a:fld>
            <a:endParaRPr lang="en-US"/>
          </a:p>
        </p:txBody>
      </p:sp>
    </p:spTree>
    <p:extLst>
      <p:ext uri="{BB962C8B-B14F-4D97-AF65-F5344CB8AC3E}">
        <p14:creationId xmlns:p14="http://schemas.microsoft.com/office/powerpoint/2010/main" val="2162594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 support from Google.org and ARM, we’ve also created WILDLABS.net, a conservation technology network to bring together conservationists, technologists, engineers, data scientists, entrepreneurs and change makers in a central, open space to share information, ideas, tools and resources. </a:t>
            </a:r>
            <a:endParaRPr lang="en-US" dirty="0"/>
          </a:p>
        </p:txBody>
      </p:sp>
      <p:sp>
        <p:nvSpPr>
          <p:cNvPr id="4" name="Slide Number Placeholder 3"/>
          <p:cNvSpPr>
            <a:spLocks noGrp="1"/>
          </p:cNvSpPr>
          <p:nvPr>
            <p:ph type="sldNum" sz="quarter" idx="10"/>
          </p:nvPr>
        </p:nvSpPr>
        <p:spPr/>
        <p:txBody>
          <a:bodyPr/>
          <a:lstStyle/>
          <a:p>
            <a:fld id="{56CF6723-0D34-4F2B-A55D-832801B2E78B}" type="slidenum">
              <a:rPr lang="en-US" smtClean="0"/>
              <a:t>16</a:t>
            </a:fld>
            <a:endParaRPr lang="en-US"/>
          </a:p>
        </p:txBody>
      </p:sp>
    </p:spTree>
    <p:extLst>
      <p:ext uri="{BB962C8B-B14F-4D97-AF65-F5344CB8AC3E}">
        <p14:creationId xmlns:p14="http://schemas.microsoft.com/office/powerpoint/2010/main" val="796672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Visit the World Wildlife website for more information.</a:t>
            </a:r>
          </a:p>
        </p:txBody>
      </p:sp>
      <p:sp>
        <p:nvSpPr>
          <p:cNvPr id="4" name="Slide Number Placeholder 3"/>
          <p:cNvSpPr>
            <a:spLocks noGrp="1"/>
          </p:cNvSpPr>
          <p:nvPr>
            <p:ph type="sldNum" sz="quarter" idx="10"/>
          </p:nvPr>
        </p:nvSpPr>
        <p:spPr/>
        <p:txBody>
          <a:bodyPr/>
          <a:lstStyle/>
          <a:p>
            <a:fld id="{56CF6723-0D34-4F2B-A55D-832801B2E78B}" type="slidenum">
              <a:rPr lang="en-US" smtClean="0"/>
              <a:t>17</a:t>
            </a:fld>
            <a:endParaRPr lang="en-US"/>
          </a:p>
        </p:txBody>
      </p:sp>
    </p:spTree>
    <p:extLst>
      <p:ext uri="{BB962C8B-B14F-4D97-AF65-F5344CB8AC3E}">
        <p14:creationId xmlns:p14="http://schemas.microsoft.com/office/powerpoint/2010/main" val="4046172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415FE6-DC4C-4F93-AE15-94D8367AC5DF}" type="slidenum">
              <a:rPr lang="en-US" smtClean="0"/>
              <a:pPr>
                <a:defRPr/>
              </a:pPr>
              <a:t>18</a:t>
            </a:fld>
            <a:endParaRPr lang="en-US"/>
          </a:p>
        </p:txBody>
      </p:sp>
    </p:spTree>
    <p:extLst>
      <p:ext uri="{BB962C8B-B14F-4D97-AF65-F5344CB8AC3E}">
        <p14:creationId xmlns:p14="http://schemas.microsoft.com/office/powerpoint/2010/main" val="3637121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Wildlife crime is now the most urgent threat to three of the world's best-loved species—elephants, rhinos and tigers.</a:t>
            </a:r>
            <a:endParaRPr lang="en-US" dirty="0"/>
          </a:p>
        </p:txBody>
      </p:sp>
      <p:sp>
        <p:nvSpPr>
          <p:cNvPr id="4" name="Slide Number Placeholder 3"/>
          <p:cNvSpPr>
            <a:spLocks noGrp="1"/>
          </p:cNvSpPr>
          <p:nvPr>
            <p:ph type="sldNum" sz="quarter" idx="10"/>
          </p:nvPr>
        </p:nvSpPr>
        <p:spPr/>
        <p:txBody>
          <a:bodyPr/>
          <a:lstStyle/>
          <a:p>
            <a:fld id="{56CF6723-0D34-4F2B-A55D-832801B2E78B}" type="slidenum">
              <a:rPr lang="en-US" smtClean="0"/>
              <a:t>3</a:t>
            </a:fld>
            <a:endParaRPr lang="en-US"/>
          </a:p>
        </p:txBody>
      </p:sp>
    </p:spTree>
    <p:extLst>
      <p:ext uri="{BB962C8B-B14F-4D97-AF65-F5344CB8AC3E}">
        <p14:creationId xmlns:p14="http://schemas.microsoft.com/office/powerpoint/2010/main" val="1715475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 part of the tiger—from whisker to tail—is traded in illegal wildlife markets. Poaching is the most immediate threat to wild tigers. In relentless demand, their parts are used for traditional medicine, folk remedies, and increasingly as a status symbol in some Asian cultures.</a:t>
            </a:r>
          </a:p>
          <a:p>
            <a:endParaRPr lang="en-US" dirty="0"/>
          </a:p>
        </p:txBody>
      </p:sp>
      <p:sp>
        <p:nvSpPr>
          <p:cNvPr id="4" name="Slide Number Placeholder 3"/>
          <p:cNvSpPr>
            <a:spLocks noGrp="1"/>
          </p:cNvSpPr>
          <p:nvPr>
            <p:ph type="sldNum" sz="quarter" idx="10"/>
          </p:nvPr>
        </p:nvSpPr>
        <p:spPr/>
        <p:txBody>
          <a:bodyPr/>
          <a:lstStyle/>
          <a:p>
            <a:fld id="{56CF6723-0D34-4F2B-A55D-832801B2E78B}" type="slidenum">
              <a:rPr lang="en-US" smtClean="0"/>
              <a:t>4</a:t>
            </a:fld>
            <a:endParaRPr lang="en-US"/>
          </a:p>
        </p:txBody>
      </p:sp>
    </p:spTree>
    <p:extLst>
      <p:ext uri="{BB962C8B-B14F-4D97-AF65-F5344CB8AC3E}">
        <p14:creationId xmlns:p14="http://schemas.microsoft.com/office/powerpoint/2010/main" val="2095893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Tens of thousands of elephants are killed every year for their ivory tusks. In 1989, the Convention on International Trade in Endangered Species of Wild Fauna and Flora (CITES) banned the international trade in ivory. However, there are still some thriving unregulated domestic ivory markets in a number of countries, which fuel an illegal international trade.</a:t>
            </a:r>
          </a:p>
          <a:p>
            <a:endParaRPr lang="en-US" dirty="0"/>
          </a:p>
        </p:txBody>
      </p:sp>
      <p:sp>
        <p:nvSpPr>
          <p:cNvPr id="4" name="Slide Number Placeholder 3"/>
          <p:cNvSpPr>
            <a:spLocks noGrp="1"/>
          </p:cNvSpPr>
          <p:nvPr>
            <p:ph type="sldNum" sz="quarter" idx="10"/>
          </p:nvPr>
        </p:nvSpPr>
        <p:spPr/>
        <p:txBody>
          <a:bodyPr/>
          <a:lstStyle/>
          <a:p>
            <a:fld id="{56CF6723-0D34-4F2B-A55D-832801B2E78B}" type="slidenum">
              <a:rPr lang="en-US" smtClean="0"/>
              <a:t>5</a:t>
            </a:fld>
            <a:endParaRPr lang="en-US"/>
          </a:p>
        </p:txBody>
      </p:sp>
    </p:spTree>
    <p:extLst>
      <p:ext uri="{BB962C8B-B14F-4D97-AF65-F5344CB8AC3E}">
        <p14:creationId xmlns:p14="http://schemas.microsoft.com/office/powerpoint/2010/main" val="192056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least two rhinos are killed every day due to the mistaken belief that rhino horn can cure diseases. The main market is now in Vietnam where there is a newly emerged belief that rhino horn cures cancer. Rhino horn is also used in other traditional Asian medicine to treat a variety of ailments including fever and various blood disorders and even as a treatment for hangovers.</a:t>
            </a:r>
          </a:p>
          <a:p>
            <a:endParaRPr lang="en-US" dirty="0"/>
          </a:p>
        </p:txBody>
      </p:sp>
      <p:sp>
        <p:nvSpPr>
          <p:cNvPr id="4" name="Slide Number Placeholder 3"/>
          <p:cNvSpPr>
            <a:spLocks noGrp="1"/>
          </p:cNvSpPr>
          <p:nvPr>
            <p:ph type="sldNum" sz="quarter" idx="10"/>
          </p:nvPr>
        </p:nvSpPr>
        <p:spPr/>
        <p:txBody>
          <a:bodyPr/>
          <a:lstStyle/>
          <a:p>
            <a:fld id="{56CF6723-0D34-4F2B-A55D-832801B2E78B}" type="slidenum">
              <a:rPr lang="en-US" smtClean="0"/>
              <a:t>6</a:t>
            </a:fld>
            <a:endParaRPr lang="en-US"/>
          </a:p>
        </p:txBody>
      </p:sp>
    </p:spTree>
    <p:extLst>
      <p:ext uri="{BB962C8B-B14F-4D97-AF65-F5344CB8AC3E}">
        <p14:creationId xmlns:p14="http://schemas.microsoft.com/office/powerpoint/2010/main" val="3401936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Countless other species are also </a:t>
            </a:r>
            <a:r>
              <a:rPr lang="en-US" sz="1200" kern="1200" dirty="0">
                <a:solidFill>
                  <a:schemeClr val="tx1"/>
                </a:solidFill>
                <a:effectLst/>
                <a:latin typeface="+mn-lt"/>
                <a:ea typeface="+mn-ea"/>
                <a:cs typeface="+mn-cs"/>
              </a:rPr>
              <a:t>countless other species are similarly trafficked for their parts. These animals become food, pets, leather, tourist ornaments and medicine. Even legal wildlife trade can escalate into a crisis when an increasing proportion is unregulated and unsustainable—directly threatening the survival of many species in the wild.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CF6723-0D34-4F2B-A55D-832801B2E78B}" type="slidenum">
              <a:rPr lang="en-US" smtClean="0"/>
              <a:t>7</a:t>
            </a:fld>
            <a:endParaRPr lang="en-US"/>
          </a:p>
        </p:txBody>
      </p:sp>
    </p:spTree>
    <p:extLst>
      <p:ext uri="{BB962C8B-B14F-4D97-AF65-F5344CB8AC3E}">
        <p14:creationId xmlns:p14="http://schemas.microsoft.com/office/powerpoint/2010/main" val="210998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Controlled by dangerous crime syndicates, wildlife is trafficked much like drugs or weapons. Today, it is the fifth most profitable illicit trade in the world, estimated at up to $10 billion annually.</a:t>
            </a:r>
          </a:p>
          <a:p>
            <a:endParaRPr lang="en-US" dirty="0"/>
          </a:p>
        </p:txBody>
      </p:sp>
      <p:sp>
        <p:nvSpPr>
          <p:cNvPr id="4" name="Slide Number Placeholder 3"/>
          <p:cNvSpPr>
            <a:spLocks noGrp="1"/>
          </p:cNvSpPr>
          <p:nvPr>
            <p:ph type="sldNum" sz="quarter" idx="10"/>
          </p:nvPr>
        </p:nvSpPr>
        <p:spPr/>
        <p:txBody>
          <a:bodyPr/>
          <a:lstStyle/>
          <a:p>
            <a:fld id="{56CF6723-0D34-4F2B-A55D-832801B2E78B}" type="slidenum">
              <a:rPr lang="en-US" smtClean="0"/>
              <a:t>8</a:t>
            </a:fld>
            <a:endParaRPr lang="en-US"/>
          </a:p>
        </p:txBody>
      </p:sp>
    </p:spTree>
    <p:extLst>
      <p:ext uri="{BB962C8B-B14F-4D97-AF65-F5344CB8AC3E}">
        <p14:creationId xmlns:p14="http://schemas.microsoft.com/office/powerpoint/2010/main" val="2448128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Corruption, toothless laws, weak judicial systems and light sentences allow criminal networks to keep plundering wildlife with little regard to consequences. These factors make illegal wildlife trade a low risk business with high returns. The poachers—often poor locals at the very bottom of the organization—are the usually the only ones caught, leaving the real masterminds and their network safe and operational with the ability to strike again.</a:t>
            </a:r>
          </a:p>
          <a:p>
            <a:endParaRPr lang="en-US" dirty="0"/>
          </a:p>
        </p:txBody>
      </p:sp>
      <p:sp>
        <p:nvSpPr>
          <p:cNvPr id="4" name="Slide Number Placeholder 3"/>
          <p:cNvSpPr>
            <a:spLocks noGrp="1"/>
          </p:cNvSpPr>
          <p:nvPr>
            <p:ph type="sldNum" sz="quarter" idx="10"/>
          </p:nvPr>
        </p:nvSpPr>
        <p:spPr/>
        <p:txBody>
          <a:bodyPr/>
          <a:lstStyle/>
          <a:p>
            <a:fld id="{56CF6723-0D34-4F2B-A55D-832801B2E78B}" type="slidenum">
              <a:rPr lang="en-US" smtClean="0"/>
              <a:t>9</a:t>
            </a:fld>
            <a:endParaRPr lang="en-US"/>
          </a:p>
        </p:txBody>
      </p:sp>
    </p:spTree>
    <p:extLst>
      <p:ext uri="{BB962C8B-B14F-4D97-AF65-F5344CB8AC3E}">
        <p14:creationId xmlns:p14="http://schemas.microsoft.com/office/powerpoint/2010/main" val="2599013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Illegal wildlife trade is driven by high profit margins and, in many cases, the high prices paid for rare species. Vulnerable wild animals are pushed further to the edge of extinction when nature can’t replenish their stocks to keep up with the rate of human consumption.</a:t>
            </a:r>
          </a:p>
          <a:p>
            <a:endParaRPr lang="en-US" dirty="0"/>
          </a:p>
        </p:txBody>
      </p:sp>
      <p:sp>
        <p:nvSpPr>
          <p:cNvPr id="4" name="Slide Number Placeholder 3"/>
          <p:cNvSpPr>
            <a:spLocks noGrp="1"/>
          </p:cNvSpPr>
          <p:nvPr>
            <p:ph type="sldNum" sz="quarter" idx="10"/>
          </p:nvPr>
        </p:nvSpPr>
        <p:spPr/>
        <p:txBody>
          <a:bodyPr/>
          <a:lstStyle/>
          <a:p>
            <a:fld id="{56CF6723-0D34-4F2B-A55D-832801B2E78B}" type="slidenum">
              <a:rPr lang="en-US" smtClean="0"/>
              <a:t>10</a:t>
            </a:fld>
            <a:endParaRPr lang="en-US"/>
          </a:p>
        </p:txBody>
      </p:sp>
    </p:spTree>
    <p:extLst>
      <p:ext uri="{BB962C8B-B14F-4D97-AF65-F5344CB8AC3E}">
        <p14:creationId xmlns:p14="http://schemas.microsoft.com/office/powerpoint/2010/main" val="2492677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dark ba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229681"/>
            <a:ext cx="9144000" cy="684139"/>
          </a:xfrm>
          <a:solidFill>
            <a:schemeClr val="tx1">
              <a:alpha val="43000"/>
            </a:schemeClr>
          </a:solidFill>
        </p:spPr>
        <p:txBody>
          <a:bodyPr/>
          <a:lstStyle>
            <a:lvl1pPr algn="ctr">
              <a:defRPr sz="3200">
                <a:solidFill>
                  <a:srgbClr val="FFFFFF"/>
                </a:solidFill>
              </a:defRPr>
            </a:lvl1pPr>
          </a:lstStyle>
          <a:p>
            <a:r>
              <a:rPr lang="en-US" dirty="0"/>
              <a:t>Title</a:t>
            </a:r>
          </a:p>
        </p:txBody>
      </p:sp>
    </p:spTree>
    <p:extLst>
      <p:ext uri="{BB962C8B-B14F-4D97-AF65-F5344CB8AC3E}">
        <p14:creationId xmlns:p14="http://schemas.microsoft.com/office/powerpoint/2010/main" val="362664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light ba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229681"/>
            <a:ext cx="9144000" cy="684139"/>
          </a:xfrm>
          <a:solidFill>
            <a:schemeClr val="bg1">
              <a:alpha val="43000"/>
            </a:schemeClr>
          </a:solidFill>
        </p:spPr>
        <p:txBody>
          <a:bodyPr/>
          <a:lstStyle>
            <a:lvl1pPr algn="ctr">
              <a:defRPr sz="3200">
                <a:solidFill>
                  <a:schemeClr val="tx1"/>
                </a:solidFill>
              </a:defRPr>
            </a:lvl1pPr>
          </a:lstStyle>
          <a:p>
            <a:r>
              <a:rPr lang="en-US" dirty="0"/>
              <a:t>Title</a:t>
            </a:r>
          </a:p>
        </p:txBody>
      </p:sp>
    </p:spTree>
    <p:extLst>
      <p:ext uri="{BB962C8B-B14F-4D97-AF65-F5344CB8AC3E}">
        <p14:creationId xmlns:p14="http://schemas.microsoft.com/office/powerpoint/2010/main" val="167840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74241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061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lass box dark">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2" y="1210670"/>
            <a:ext cx="2712831" cy="1508105"/>
          </a:xfrm>
          <a:solidFill>
            <a:schemeClr val="tx1">
              <a:alpha val="45000"/>
            </a:schemeClr>
          </a:solidFill>
        </p:spPr>
        <p:txBody>
          <a:bodyPr wrap="square" lIns="182880" tIns="137160" rIns="182880" bIns="137160" anchor="t">
            <a:spAutoFit/>
          </a:bodyPr>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This is a sample of a glass box treatment to be placed on top of a photo.</a:t>
            </a:r>
          </a:p>
        </p:txBody>
      </p:sp>
    </p:spTree>
    <p:extLst>
      <p:ext uri="{BB962C8B-B14F-4D97-AF65-F5344CB8AC3E}">
        <p14:creationId xmlns:p14="http://schemas.microsoft.com/office/powerpoint/2010/main" val="2054482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lass box l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2" y="1210670"/>
            <a:ext cx="2712831" cy="1508105"/>
          </a:xfrm>
          <a:solidFill>
            <a:schemeClr val="bg1">
              <a:alpha val="45000"/>
            </a:schemeClr>
          </a:solidFill>
        </p:spPr>
        <p:txBody>
          <a:bodyPr wrap="square" lIns="182880" tIns="137160" rIns="182880" bIns="137160" anchor="t">
            <a:spAutoFit/>
          </a:bodyPr>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This is a sample of a glass box treatment to be placed on top of a photo.</a:t>
            </a:r>
          </a:p>
        </p:txBody>
      </p:sp>
    </p:spTree>
    <p:extLst>
      <p:ext uri="{BB962C8B-B14F-4D97-AF65-F5344CB8AC3E}">
        <p14:creationId xmlns:p14="http://schemas.microsoft.com/office/powerpoint/2010/main" val="569659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53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slide">
    <p:bg>
      <p:bgPr>
        <a:solidFill>
          <a:srgbClr val="EEECE1"/>
        </a:solidFill>
        <a:effectLst/>
      </p:bgPr>
    </p:bg>
    <p:spTree>
      <p:nvGrpSpPr>
        <p:cNvPr id="1" name=""/>
        <p:cNvGrpSpPr/>
        <p:nvPr/>
      </p:nvGrpSpPr>
      <p:grpSpPr>
        <a:xfrm>
          <a:off x="0" y="0"/>
          <a:ext cx="0" cy="0"/>
          <a:chOff x="0" y="0"/>
          <a:chExt cx="0" cy="0"/>
        </a:xfrm>
      </p:grpSpPr>
      <p:pic>
        <p:nvPicPr>
          <p:cNvPr id="2" name="Picture 4" descr="WWF_25mm_no_tab.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532188" y="785813"/>
            <a:ext cx="2090737" cy="312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6260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4347"/>
            <a:ext cx="8229600" cy="748882"/>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54235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300588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51" r:id="rId5"/>
    <p:sldLayoutId id="2147483661" r:id="rId6"/>
    <p:sldLayoutId id="2147483659" r:id="rId7"/>
    <p:sldLayoutId id="2147483662" r:id="rId8"/>
  </p:sldLayoutIdLst>
  <p:txStyles>
    <p:titleStyle>
      <a:lvl1pPr algn="l" defTabSz="457200" rtl="0" eaLnBrk="1" latinLnBrk="0" hangingPunct="1">
        <a:spcBef>
          <a:spcPct val="0"/>
        </a:spcBef>
        <a:buNone/>
        <a:defRPr sz="2800" kern="1200">
          <a:solidFill>
            <a:schemeClr val="tx2"/>
          </a:solidFill>
          <a:latin typeface="+mj-lt"/>
          <a:ea typeface="+mj-ea"/>
          <a:cs typeface="+mj-cs"/>
        </a:defRPr>
      </a:lvl1pPr>
    </p:titleStyle>
    <p:bodyStyle>
      <a:lvl1pPr marL="0" indent="0" algn="l" defTabSz="457200" rtl="0" eaLnBrk="1" latinLnBrk="0" hangingPunct="1">
        <a:spcBef>
          <a:spcPts val="0"/>
        </a:spcBef>
        <a:spcAft>
          <a:spcPts val="600"/>
        </a:spcAft>
        <a:buFontTx/>
        <a:buNone/>
        <a:defRPr sz="2000" kern="1200">
          <a:solidFill>
            <a:schemeClr val="tx1"/>
          </a:solidFill>
          <a:latin typeface="+mn-lt"/>
          <a:ea typeface="+mn-ea"/>
          <a:cs typeface="+mn-cs"/>
        </a:defRPr>
      </a:lvl1pPr>
      <a:lvl2pPr marL="231775" indent="-231775" algn="l" defTabSz="457200" rtl="0" eaLnBrk="1" latinLnBrk="0" hangingPunct="1">
        <a:spcBef>
          <a:spcPts val="0"/>
        </a:spcBef>
        <a:spcAft>
          <a:spcPts val="600"/>
        </a:spcAft>
        <a:buSzPct val="90000"/>
        <a:buFont typeface="Arial"/>
        <a:buChar char="•"/>
        <a:defRPr sz="2000" kern="1200">
          <a:solidFill>
            <a:schemeClr val="tx1"/>
          </a:solidFill>
          <a:latin typeface="+mn-lt"/>
          <a:ea typeface="+mn-ea"/>
          <a:cs typeface="+mn-cs"/>
        </a:defRPr>
      </a:lvl2pPr>
      <a:lvl3pPr marL="457200" indent="-225425" algn="l" defTabSz="457200" rtl="0" eaLnBrk="1" latinLnBrk="0" hangingPunct="1">
        <a:spcBef>
          <a:spcPts val="0"/>
        </a:spcBef>
        <a:spcAft>
          <a:spcPts val="600"/>
        </a:spcAft>
        <a:buSzPct val="90000"/>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221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6E99E0-0A67-43A1-8B78-4ABEC0209B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19332"/>
            <a:ext cx="9257755" cy="6162832"/>
          </a:xfrm>
          <a:prstGeom prst="rect">
            <a:avLst/>
          </a:prstGeom>
        </p:spPr>
      </p:pic>
      <p:sp>
        <p:nvSpPr>
          <p:cNvPr id="2" name="Text Placeholder 1">
            <a:extLst>
              <a:ext uri="{FF2B5EF4-FFF2-40B4-BE49-F238E27FC236}">
                <a16:creationId xmlns:a16="http://schemas.microsoft.com/office/drawing/2014/main" id="{FD2B9EC6-661F-4923-B03E-3D5328CEFDFC}"/>
              </a:ext>
            </a:extLst>
          </p:cNvPr>
          <p:cNvSpPr>
            <a:spLocks noGrp="1"/>
          </p:cNvSpPr>
          <p:nvPr>
            <p:ph type="body" idx="1"/>
          </p:nvPr>
        </p:nvSpPr>
        <p:spPr>
          <a:xfrm>
            <a:off x="328195" y="896876"/>
            <a:ext cx="2712831" cy="1508105"/>
          </a:xfrm>
        </p:spPr>
        <p:txBody>
          <a:bodyPr/>
          <a:lstStyle/>
          <a:p>
            <a:r>
              <a:rPr lang="en-US" dirty="0"/>
              <a:t>Wildlife crime is driven by high profit margins, especially for rare species.</a:t>
            </a:r>
          </a:p>
        </p:txBody>
      </p:sp>
    </p:spTree>
    <p:extLst>
      <p:ext uri="{BB962C8B-B14F-4D97-AF65-F5344CB8AC3E}">
        <p14:creationId xmlns:p14="http://schemas.microsoft.com/office/powerpoint/2010/main" val="24968625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597997-F032-4CC1-B286-FD6F665EAE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79570"/>
            <a:ext cx="9144000" cy="6426338"/>
          </a:xfrm>
          <a:prstGeom prst="rect">
            <a:avLst/>
          </a:prstGeom>
        </p:spPr>
      </p:pic>
      <p:sp>
        <p:nvSpPr>
          <p:cNvPr id="2" name="Title 1">
            <a:extLst>
              <a:ext uri="{FF2B5EF4-FFF2-40B4-BE49-F238E27FC236}">
                <a16:creationId xmlns:a16="http://schemas.microsoft.com/office/drawing/2014/main" id="{6D0F47FE-2ACE-4A87-AFFD-434CD6E208ED}"/>
              </a:ext>
            </a:extLst>
          </p:cNvPr>
          <p:cNvSpPr>
            <a:spLocks noGrp="1"/>
          </p:cNvSpPr>
          <p:nvPr>
            <p:ph type="ctrTitle"/>
          </p:nvPr>
        </p:nvSpPr>
        <p:spPr/>
        <p:txBody>
          <a:bodyPr/>
          <a:lstStyle/>
          <a:p>
            <a:r>
              <a:rPr lang="en-US" dirty="0"/>
              <a:t>WWF is working to end wildlife crime</a:t>
            </a:r>
          </a:p>
        </p:txBody>
      </p:sp>
    </p:spTree>
    <p:extLst>
      <p:ext uri="{BB962C8B-B14F-4D97-AF65-F5344CB8AC3E}">
        <p14:creationId xmlns:p14="http://schemas.microsoft.com/office/powerpoint/2010/main" val="32092695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55175-E4C0-4CF6-AD1A-F8FDF5D77E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5859"/>
            <a:ext cx="9340457" cy="6215296"/>
          </a:xfrm>
          <a:prstGeom prst="rect">
            <a:avLst/>
          </a:prstGeom>
        </p:spPr>
      </p:pic>
      <p:sp>
        <p:nvSpPr>
          <p:cNvPr id="2" name="Text Placeholder 1">
            <a:extLst>
              <a:ext uri="{FF2B5EF4-FFF2-40B4-BE49-F238E27FC236}">
                <a16:creationId xmlns:a16="http://schemas.microsoft.com/office/drawing/2014/main" id="{540A3039-3109-4191-B747-27EB501F348B}"/>
              </a:ext>
            </a:extLst>
          </p:cNvPr>
          <p:cNvSpPr>
            <a:spLocks noGrp="1"/>
          </p:cNvSpPr>
          <p:nvPr>
            <p:ph type="body" idx="1"/>
          </p:nvPr>
        </p:nvSpPr>
        <p:spPr>
          <a:xfrm>
            <a:off x="5529783" y="2296302"/>
            <a:ext cx="2712831" cy="2431435"/>
          </a:xfrm>
        </p:spPr>
        <p:txBody>
          <a:bodyPr/>
          <a:lstStyle/>
          <a:p>
            <a:r>
              <a:rPr lang="en-US" dirty="0"/>
              <a:t>Increasing law enforcement, imposing deterrents, reducing demand, and honoring international agreements. </a:t>
            </a:r>
          </a:p>
        </p:txBody>
      </p:sp>
    </p:spTree>
    <p:extLst>
      <p:ext uri="{BB962C8B-B14F-4D97-AF65-F5344CB8AC3E}">
        <p14:creationId xmlns:p14="http://schemas.microsoft.com/office/powerpoint/2010/main" val="4122307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76F8BF-8917-479F-904C-577A8EBD77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7457" y="-811030"/>
            <a:ext cx="9299991" cy="6199994"/>
          </a:xfrm>
          <a:prstGeom prst="rect">
            <a:avLst/>
          </a:prstGeom>
        </p:spPr>
      </p:pic>
      <p:sp>
        <p:nvSpPr>
          <p:cNvPr id="2" name="Text Placeholder 1">
            <a:extLst>
              <a:ext uri="{FF2B5EF4-FFF2-40B4-BE49-F238E27FC236}">
                <a16:creationId xmlns:a16="http://schemas.microsoft.com/office/drawing/2014/main" id="{CEA33A0E-8570-4BAC-901D-4D854435ABBF}"/>
              </a:ext>
            </a:extLst>
          </p:cNvPr>
          <p:cNvSpPr>
            <a:spLocks noGrp="1"/>
          </p:cNvSpPr>
          <p:nvPr>
            <p:ph type="body" idx="1"/>
          </p:nvPr>
        </p:nvSpPr>
        <p:spPr>
          <a:xfrm>
            <a:off x="455612" y="1210670"/>
            <a:ext cx="2712831" cy="1508105"/>
          </a:xfrm>
        </p:spPr>
        <p:txBody>
          <a:bodyPr/>
          <a:lstStyle/>
          <a:p>
            <a:r>
              <a:rPr lang="en-US" dirty="0"/>
              <a:t>Supporting rangers and guards on the frontlines against armed poachers.</a:t>
            </a:r>
          </a:p>
        </p:txBody>
      </p:sp>
    </p:spTree>
    <p:extLst>
      <p:ext uri="{BB962C8B-B14F-4D97-AF65-F5344CB8AC3E}">
        <p14:creationId xmlns:p14="http://schemas.microsoft.com/office/powerpoint/2010/main" val="15409191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D0D926-AA30-4B8D-9620-4763E5BD23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66865"/>
            <a:ext cx="9564346" cy="6348334"/>
          </a:xfrm>
          <a:prstGeom prst="rect">
            <a:avLst/>
          </a:prstGeom>
        </p:spPr>
      </p:pic>
      <p:sp>
        <p:nvSpPr>
          <p:cNvPr id="2" name="Text Placeholder 1">
            <a:extLst>
              <a:ext uri="{FF2B5EF4-FFF2-40B4-BE49-F238E27FC236}">
                <a16:creationId xmlns:a16="http://schemas.microsoft.com/office/drawing/2014/main" id="{51C80E2D-5E34-4604-8241-12EE1AF251E3}"/>
              </a:ext>
            </a:extLst>
          </p:cNvPr>
          <p:cNvSpPr>
            <a:spLocks noGrp="1"/>
          </p:cNvSpPr>
          <p:nvPr>
            <p:ph type="body" idx="1"/>
          </p:nvPr>
        </p:nvSpPr>
        <p:spPr>
          <a:xfrm>
            <a:off x="455612" y="1210670"/>
            <a:ext cx="2712831" cy="1200329"/>
          </a:xfrm>
        </p:spPr>
        <p:txBody>
          <a:bodyPr/>
          <a:lstStyle/>
          <a:p>
            <a:r>
              <a:rPr lang="en-US" dirty="0"/>
              <a:t>Reducing demand for wildlife parts and products.</a:t>
            </a:r>
          </a:p>
        </p:txBody>
      </p:sp>
    </p:spTree>
    <p:extLst>
      <p:ext uri="{BB962C8B-B14F-4D97-AF65-F5344CB8AC3E}">
        <p14:creationId xmlns:p14="http://schemas.microsoft.com/office/powerpoint/2010/main" val="749023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BEB150-90E9-4815-8B4F-62052DA6EA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06337" y="-1094282"/>
            <a:ext cx="9356673" cy="6237782"/>
          </a:xfrm>
          <a:prstGeom prst="rect">
            <a:avLst/>
          </a:prstGeom>
        </p:spPr>
      </p:pic>
      <p:sp>
        <p:nvSpPr>
          <p:cNvPr id="2" name="Text Placeholder 1">
            <a:extLst>
              <a:ext uri="{FF2B5EF4-FFF2-40B4-BE49-F238E27FC236}">
                <a16:creationId xmlns:a16="http://schemas.microsoft.com/office/drawing/2014/main" id="{F5D8C421-4670-4AF7-B56F-4EF74733AAC9}"/>
              </a:ext>
            </a:extLst>
          </p:cNvPr>
          <p:cNvSpPr>
            <a:spLocks noGrp="1"/>
          </p:cNvSpPr>
          <p:nvPr>
            <p:ph type="body" idx="1"/>
          </p:nvPr>
        </p:nvSpPr>
        <p:spPr>
          <a:xfrm>
            <a:off x="5769626" y="1023114"/>
            <a:ext cx="2712831" cy="1200329"/>
          </a:xfrm>
        </p:spPr>
        <p:txBody>
          <a:bodyPr/>
          <a:lstStyle/>
          <a:p>
            <a:r>
              <a:rPr lang="en-US" dirty="0"/>
              <a:t>Using the latest technology to stop poaching.</a:t>
            </a:r>
          </a:p>
        </p:txBody>
      </p:sp>
    </p:spTree>
    <p:extLst>
      <p:ext uri="{BB962C8B-B14F-4D97-AF65-F5344CB8AC3E}">
        <p14:creationId xmlns:p14="http://schemas.microsoft.com/office/powerpoint/2010/main" val="723691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2D8C68-2A88-413B-9D1D-3C031E26AC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50067"/>
            <a:ext cx="9552816" cy="6376505"/>
          </a:xfrm>
          <a:prstGeom prst="rect">
            <a:avLst/>
          </a:prstGeom>
        </p:spPr>
      </p:pic>
      <p:sp>
        <p:nvSpPr>
          <p:cNvPr id="2" name="Text Placeholder 1">
            <a:extLst>
              <a:ext uri="{FF2B5EF4-FFF2-40B4-BE49-F238E27FC236}">
                <a16:creationId xmlns:a16="http://schemas.microsoft.com/office/drawing/2014/main" id="{77655016-67EE-46C6-B7F4-51F97FC59A90}"/>
              </a:ext>
            </a:extLst>
          </p:cNvPr>
          <p:cNvSpPr>
            <a:spLocks noGrp="1"/>
          </p:cNvSpPr>
          <p:nvPr>
            <p:ph type="body" idx="1"/>
          </p:nvPr>
        </p:nvSpPr>
        <p:spPr>
          <a:xfrm>
            <a:off x="822871" y="1877732"/>
            <a:ext cx="2712831" cy="2431435"/>
          </a:xfrm>
        </p:spPr>
        <p:txBody>
          <a:bodyPr/>
          <a:lstStyle/>
          <a:p>
            <a:r>
              <a:rPr lang="en-US" dirty="0"/>
              <a:t>Connecting engineers, conservationists, and scientists to share information, tools, and resources.</a:t>
            </a:r>
          </a:p>
        </p:txBody>
      </p:sp>
    </p:spTree>
    <p:extLst>
      <p:ext uri="{BB962C8B-B14F-4D97-AF65-F5344CB8AC3E}">
        <p14:creationId xmlns:p14="http://schemas.microsoft.com/office/powerpoint/2010/main" val="344848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836656-562E-483B-B7DF-078D222EEA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023" y="-1960052"/>
            <a:ext cx="10448450" cy="7103552"/>
          </a:xfrm>
          <a:prstGeom prst="rect">
            <a:avLst/>
          </a:prstGeom>
        </p:spPr>
      </p:pic>
      <p:sp>
        <p:nvSpPr>
          <p:cNvPr id="2" name="Title 1">
            <a:extLst>
              <a:ext uri="{FF2B5EF4-FFF2-40B4-BE49-F238E27FC236}">
                <a16:creationId xmlns:a16="http://schemas.microsoft.com/office/drawing/2014/main" id="{F4201FCB-112D-4F8D-97F6-6E018682C0E0}"/>
              </a:ext>
            </a:extLst>
          </p:cNvPr>
          <p:cNvSpPr>
            <a:spLocks noGrp="1"/>
          </p:cNvSpPr>
          <p:nvPr>
            <p:ph type="ctrTitle"/>
          </p:nvPr>
        </p:nvSpPr>
        <p:spPr/>
        <p:txBody>
          <a:bodyPr/>
          <a:lstStyle/>
          <a:p>
            <a:r>
              <a:rPr lang="en-US" dirty="0"/>
              <a:t>worldwildlife.org/pages/stop-wildlife-crime</a:t>
            </a:r>
          </a:p>
        </p:txBody>
      </p:sp>
    </p:spTree>
    <p:extLst>
      <p:ext uri="{BB962C8B-B14F-4D97-AF65-F5344CB8AC3E}">
        <p14:creationId xmlns:p14="http://schemas.microsoft.com/office/powerpoint/2010/main" val="92572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3749" y="524604"/>
            <a:ext cx="8248313" cy="423662"/>
          </a:xfrm>
          <a:prstGeom prst="rect">
            <a:avLst/>
          </a:prstGeom>
        </p:spPr>
        <p:txBody>
          <a:bodyPr lIns="0" tIns="0" rIns="0" bIns="0" anchor="ctr"/>
          <a:lstStyle>
            <a:lvl1pPr algn="l" defTabSz="457200" rtl="0" eaLnBrk="0" fontAlgn="base" hangingPunct="0">
              <a:spcBef>
                <a:spcPct val="0"/>
              </a:spcBef>
              <a:spcAft>
                <a:spcPct val="0"/>
              </a:spcAft>
              <a:defRPr sz="2800" kern="1200">
                <a:solidFill>
                  <a:srgbClr val="31859C"/>
                </a:solidFill>
                <a:latin typeface="+mj-lt"/>
                <a:ea typeface="+mj-ea"/>
                <a:cs typeface="+mj-cs"/>
              </a:defRPr>
            </a:lvl1pPr>
            <a:lvl2pPr algn="l" defTabSz="457200" rtl="0" eaLnBrk="0" fontAlgn="base" hangingPunct="0">
              <a:spcBef>
                <a:spcPct val="0"/>
              </a:spcBef>
              <a:spcAft>
                <a:spcPct val="0"/>
              </a:spcAft>
              <a:defRPr sz="2400">
                <a:solidFill>
                  <a:srgbClr val="31859C"/>
                </a:solidFill>
                <a:latin typeface="Arial" pitchFamily="34" charset="0"/>
              </a:defRPr>
            </a:lvl2pPr>
            <a:lvl3pPr algn="l" defTabSz="457200" rtl="0" eaLnBrk="0" fontAlgn="base" hangingPunct="0">
              <a:spcBef>
                <a:spcPct val="0"/>
              </a:spcBef>
              <a:spcAft>
                <a:spcPct val="0"/>
              </a:spcAft>
              <a:defRPr sz="2400">
                <a:solidFill>
                  <a:srgbClr val="31859C"/>
                </a:solidFill>
                <a:latin typeface="Arial" pitchFamily="34" charset="0"/>
              </a:defRPr>
            </a:lvl3pPr>
            <a:lvl4pPr algn="l" defTabSz="457200" rtl="0" eaLnBrk="0" fontAlgn="base" hangingPunct="0">
              <a:spcBef>
                <a:spcPct val="0"/>
              </a:spcBef>
              <a:spcAft>
                <a:spcPct val="0"/>
              </a:spcAft>
              <a:defRPr sz="2400">
                <a:solidFill>
                  <a:srgbClr val="31859C"/>
                </a:solidFill>
                <a:latin typeface="Arial" pitchFamily="34" charset="0"/>
              </a:defRPr>
            </a:lvl4pPr>
            <a:lvl5pPr algn="l" defTabSz="457200" rtl="0" eaLnBrk="0" fontAlgn="base" hangingPunct="0">
              <a:spcBef>
                <a:spcPct val="0"/>
              </a:spcBef>
              <a:spcAft>
                <a:spcPct val="0"/>
              </a:spcAft>
              <a:defRPr sz="2400">
                <a:solidFill>
                  <a:srgbClr val="31859C"/>
                </a:solidFill>
                <a:latin typeface="Arial" pitchFamily="34" charset="0"/>
              </a:defRPr>
            </a:lvl5pPr>
            <a:lvl6pPr marL="457200" algn="l" defTabSz="457200" rtl="0" fontAlgn="base">
              <a:spcBef>
                <a:spcPct val="0"/>
              </a:spcBef>
              <a:spcAft>
                <a:spcPct val="0"/>
              </a:spcAft>
              <a:defRPr sz="2400">
                <a:solidFill>
                  <a:srgbClr val="31859C"/>
                </a:solidFill>
                <a:latin typeface="Arial" pitchFamily="34" charset="0"/>
              </a:defRPr>
            </a:lvl6pPr>
            <a:lvl7pPr marL="914400" algn="l" defTabSz="457200" rtl="0" fontAlgn="base">
              <a:spcBef>
                <a:spcPct val="0"/>
              </a:spcBef>
              <a:spcAft>
                <a:spcPct val="0"/>
              </a:spcAft>
              <a:defRPr sz="2400">
                <a:solidFill>
                  <a:srgbClr val="31859C"/>
                </a:solidFill>
                <a:latin typeface="Arial" pitchFamily="34" charset="0"/>
              </a:defRPr>
            </a:lvl7pPr>
            <a:lvl8pPr marL="1371600" algn="l" defTabSz="457200" rtl="0" fontAlgn="base">
              <a:spcBef>
                <a:spcPct val="0"/>
              </a:spcBef>
              <a:spcAft>
                <a:spcPct val="0"/>
              </a:spcAft>
              <a:defRPr sz="2400">
                <a:solidFill>
                  <a:srgbClr val="31859C"/>
                </a:solidFill>
                <a:latin typeface="Arial" pitchFamily="34" charset="0"/>
              </a:defRPr>
            </a:lvl8pPr>
            <a:lvl9pPr marL="1828800" algn="l" defTabSz="457200" rtl="0" fontAlgn="base">
              <a:spcBef>
                <a:spcPct val="0"/>
              </a:spcBef>
              <a:spcAft>
                <a:spcPct val="0"/>
              </a:spcAft>
              <a:defRPr sz="2400">
                <a:solidFill>
                  <a:srgbClr val="31859C"/>
                </a:solidFill>
                <a:latin typeface="Arial" pitchFamily="34" charset="0"/>
              </a:defRPr>
            </a:lvl9pPr>
          </a:lstStyle>
          <a:p>
            <a:pPr algn="just"/>
            <a:r>
              <a:rPr lang="en-US" sz="1800" dirty="0"/>
              <a:t>Photo Credits</a:t>
            </a:r>
          </a:p>
        </p:txBody>
      </p:sp>
      <p:sp>
        <p:nvSpPr>
          <p:cNvPr id="4" name="Text Placeholder 3"/>
          <p:cNvSpPr txBox="1">
            <a:spLocks/>
          </p:cNvSpPr>
          <p:nvPr/>
        </p:nvSpPr>
        <p:spPr>
          <a:xfrm>
            <a:off x="463749" y="1201890"/>
            <a:ext cx="8244965" cy="3647231"/>
          </a:xfrm>
          <a:prstGeom prst="rect">
            <a:avLst/>
          </a:prstGeom>
        </p:spPr>
        <p:txBody>
          <a:bodyPr lIns="0" tIns="0" rIns="0" bIns="0" numCol="2" spcCol="0"/>
          <a:lstStyle>
            <a:lvl1pPr marL="0" indent="0" algn="l" defTabSz="457200" rtl="0" eaLnBrk="0" fontAlgn="base" hangingPunct="0">
              <a:spcBef>
                <a:spcPct val="20000"/>
              </a:spcBef>
              <a:spcAft>
                <a:spcPct val="0"/>
              </a:spcAft>
              <a:buFont typeface="Arial" pitchFamily="34" charset="0"/>
              <a:buNone/>
              <a:defRPr sz="2000" kern="1200">
                <a:solidFill>
                  <a:schemeClr val="tx1"/>
                </a:solidFill>
                <a:latin typeface="+mn-lt"/>
                <a:ea typeface="+mn-ea"/>
                <a:cs typeface="+mn-cs"/>
              </a:defRPr>
            </a:lvl1pPr>
            <a:lvl2pPr marL="457200" indent="0" algn="l" defTabSz="457200" rtl="0" eaLnBrk="0" fontAlgn="base" hangingPunct="0">
              <a:spcBef>
                <a:spcPct val="20000"/>
              </a:spcBef>
              <a:spcAft>
                <a:spcPct val="0"/>
              </a:spcAft>
              <a:buFont typeface="Arial" pitchFamily="34" charset="0"/>
              <a:buNone/>
              <a:defRPr sz="1400" kern="1200">
                <a:solidFill>
                  <a:schemeClr val="tx1"/>
                </a:solidFill>
                <a:latin typeface="+mn-lt"/>
                <a:ea typeface="+mn-ea"/>
                <a:cs typeface="+mn-cs"/>
              </a:defRPr>
            </a:lvl2pPr>
            <a:lvl3pPr marL="468312" indent="-285750" algn="l" defTabSz="457200" rtl="0" eaLnBrk="0" fontAlgn="base" hangingPunct="0">
              <a:spcBef>
                <a:spcPct val="20000"/>
              </a:spcBef>
              <a:spcAft>
                <a:spcPct val="0"/>
              </a:spcAft>
              <a:buFont typeface="Arial"/>
              <a:buChar char="•"/>
              <a:defRPr sz="2000" kern="1200">
                <a:solidFill>
                  <a:schemeClr val="tx1"/>
                </a:solidFill>
                <a:latin typeface="+mn-lt"/>
                <a:ea typeface="+mn-ea"/>
                <a:cs typeface="+mn-cs"/>
              </a:defRPr>
            </a:lvl3pPr>
            <a:lvl4pPr marL="1371600" indent="0" algn="l" defTabSz="457200" rtl="0" eaLnBrk="0" fontAlgn="base" hangingPunct="0">
              <a:spcBef>
                <a:spcPct val="20000"/>
              </a:spcBef>
              <a:spcAft>
                <a:spcPct val="0"/>
              </a:spcAft>
              <a:buFont typeface="Arial" pitchFamily="34" charset="0"/>
              <a:buNone/>
              <a:defRPr sz="1600" kern="1200" baseline="0">
                <a:solidFill>
                  <a:schemeClr val="tx1"/>
                </a:solidFill>
                <a:latin typeface="+mn-lt"/>
                <a:ea typeface="+mn-ea"/>
                <a:cs typeface="+mn-cs"/>
              </a:defRPr>
            </a:lvl4pPr>
            <a:lvl5pPr marL="1828800" indent="0" algn="l" defTabSz="457200" rtl="0" eaLnBrk="0" fontAlgn="base" hangingPunct="0">
              <a:spcBef>
                <a:spcPct val="20000"/>
              </a:spcBef>
              <a:spcAft>
                <a:spcPct val="0"/>
              </a:spcAft>
              <a:buFont typeface="Arial" pitchFamily="34" charset="0"/>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200"/>
              </a:spcAft>
            </a:pPr>
            <a:r>
              <a:rPr lang="en-US" sz="800" b="1" dirty="0">
                <a:ea typeface="ＭＳ 明朝"/>
                <a:cs typeface="Arial"/>
              </a:rPr>
              <a:t>Page 2: </a:t>
            </a:r>
            <a:r>
              <a:rPr lang="en-US" sz="800" dirty="0">
                <a:ea typeface="ＭＳ 明朝"/>
                <a:cs typeface="Arial"/>
              </a:rPr>
              <a:t>© Ola </a:t>
            </a:r>
            <a:r>
              <a:rPr lang="en-US" sz="800" dirty="0" err="1">
                <a:ea typeface="ＭＳ 明朝"/>
                <a:cs typeface="Arial"/>
              </a:rPr>
              <a:t>Jennersten</a:t>
            </a:r>
            <a:r>
              <a:rPr lang="en-US" sz="800" dirty="0">
                <a:ea typeface="ＭＳ 明朝"/>
                <a:cs typeface="Arial"/>
              </a:rPr>
              <a:t> / WWF-Sweden</a:t>
            </a:r>
          </a:p>
          <a:p>
            <a:pPr>
              <a:spcBef>
                <a:spcPts val="0"/>
              </a:spcBef>
              <a:spcAft>
                <a:spcPts val="200"/>
              </a:spcAft>
            </a:pPr>
            <a:r>
              <a:rPr lang="en-US" sz="800" b="1" dirty="0">
                <a:ea typeface="ＭＳ 明朝"/>
                <a:cs typeface="Arial"/>
              </a:rPr>
              <a:t>Page 3:</a:t>
            </a:r>
            <a:r>
              <a:rPr lang="en-US" sz="800" dirty="0">
                <a:ea typeface="ＭＳ 明朝"/>
                <a:cs typeface="Arial"/>
              </a:rPr>
              <a:t> © Shutterstock / Albie Venter / WWF-Sweden</a:t>
            </a:r>
          </a:p>
          <a:p>
            <a:pPr>
              <a:spcBef>
                <a:spcPts val="0"/>
              </a:spcBef>
              <a:spcAft>
                <a:spcPts val="200"/>
              </a:spcAft>
            </a:pPr>
            <a:r>
              <a:rPr lang="en-US" sz="800" b="1" dirty="0">
                <a:ea typeface="ＭＳ 明朝"/>
                <a:cs typeface="Arial"/>
              </a:rPr>
              <a:t>Page 4: </a:t>
            </a:r>
            <a:r>
              <a:rPr lang="en-US" sz="800" dirty="0">
                <a:ea typeface="ＭＳ 明朝"/>
                <a:cs typeface="Arial"/>
              </a:rPr>
              <a:t>© Jeff Goldberg</a:t>
            </a:r>
          </a:p>
          <a:p>
            <a:pPr>
              <a:spcBef>
                <a:spcPts val="0"/>
              </a:spcBef>
              <a:spcAft>
                <a:spcPts val="200"/>
              </a:spcAft>
            </a:pPr>
            <a:r>
              <a:rPr lang="en-US" sz="800" b="1" dirty="0">
                <a:ea typeface="ＭＳ 明朝"/>
                <a:cs typeface="Arial"/>
              </a:rPr>
              <a:t>Page 5:</a:t>
            </a:r>
            <a:r>
              <a:rPr lang="en-US" sz="800" dirty="0">
                <a:ea typeface="ＭＳ 明朝"/>
                <a:cs typeface="Arial"/>
              </a:rPr>
              <a:t> © James Suter / Black Bean Productions / WWF-US</a:t>
            </a:r>
          </a:p>
          <a:p>
            <a:pPr>
              <a:spcBef>
                <a:spcPts val="0"/>
              </a:spcBef>
              <a:spcAft>
                <a:spcPts val="200"/>
              </a:spcAft>
            </a:pPr>
            <a:r>
              <a:rPr lang="en-US" sz="800" b="1" dirty="0">
                <a:ea typeface="ＭＳ 明朝"/>
                <a:cs typeface="Arial"/>
              </a:rPr>
              <a:t>Page 6:</a:t>
            </a:r>
            <a:r>
              <a:rPr lang="en-US" sz="800" dirty="0">
                <a:ea typeface="ＭＳ 明朝"/>
                <a:cs typeface="Arial"/>
              </a:rPr>
              <a:t> © Teresa McLaughlin</a:t>
            </a:r>
          </a:p>
          <a:p>
            <a:pPr>
              <a:spcBef>
                <a:spcPts val="0"/>
              </a:spcBef>
              <a:spcAft>
                <a:spcPts val="200"/>
              </a:spcAft>
            </a:pPr>
            <a:r>
              <a:rPr lang="en-US" sz="800" b="1" dirty="0">
                <a:ea typeface="ＭＳ 明朝"/>
                <a:cs typeface="Arial"/>
              </a:rPr>
              <a:t>Page 7: </a:t>
            </a:r>
            <a:r>
              <a:rPr lang="en-US" sz="800" dirty="0">
                <a:ea typeface="ＭＳ 明朝"/>
                <a:cs typeface="Arial"/>
              </a:rPr>
              <a:t>© Albin  </a:t>
            </a:r>
            <a:r>
              <a:rPr lang="en-US" sz="800" dirty="0" err="1">
                <a:ea typeface="ＭＳ 明朝"/>
                <a:cs typeface="Arial"/>
              </a:rPr>
              <a:t>Lohr</a:t>
            </a:r>
            <a:r>
              <a:rPr lang="en-US" sz="800" dirty="0">
                <a:ea typeface="ＭＳ 明朝"/>
                <a:cs typeface="Arial"/>
              </a:rPr>
              <a:t>-jones / WWF-US</a:t>
            </a:r>
          </a:p>
          <a:p>
            <a:pPr>
              <a:spcBef>
                <a:spcPts val="0"/>
              </a:spcBef>
              <a:spcAft>
                <a:spcPts val="200"/>
              </a:spcAft>
            </a:pPr>
            <a:r>
              <a:rPr lang="en-US" sz="800" b="1" dirty="0">
                <a:ea typeface="ＭＳ 明朝"/>
                <a:cs typeface="Arial"/>
              </a:rPr>
              <a:t>Page 8:</a:t>
            </a:r>
            <a:r>
              <a:rPr lang="en-US" sz="800" dirty="0">
                <a:ea typeface="ＭＳ 明朝"/>
                <a:cs typeface="Arial"/>
              </a:rPr>
              <a:t> © Jamie </a:t>
            </a:r>
            <a:r>
              <a:rPr lang="en-US" sz="800" dirty="0" err="1">
                <a:ea typeface="ＭＳ 明朝"/>
                <a:cs typeface="Arial"/>
              </a:rPr>
              <a:t>Cotten</a:t>
            </a:r>
            <a:r>
              <a:rPr lang="en-US" sz="800" dirty="0">
                <a:ea typeface="ＭＳ 明朝"/>
                <a:cs typeface="Arial"/>
              </a:rPr>
              <a:t> / IFAW / WWF-US</a:t>
            </a:r>
          </a:p>
          <a:p>
            <a:pPr>
              <a:spcBef>
                <a:spcPts val="0"/>
              </a:spcBef>
              <a:spcAft>
                <a:spcPts val="200"/>
              </a:spcAft>
            </a:pPr>
            <a:r>
              <a:rPr lang="en-US" sz="800" b="1" dirty="0">
                <a:ea typeface="ＭＳ 明朝"/>
                <a:cs typeface="Arial"/>
              </a:rPr>
              <a:t>Page 9:</a:t>
            </a:r>
            <a:r>
              <a:rPr lang="en-US" sz="800" dirty="0">
                <a:ea typeface="ＭＳ 明朝"/>
                <a:cs typeface="Arial"/>
              </a:rPr>
              <a:t> © WWF / Mike Goldwater</a:t>
            </a:r>
          </a:p>
          <a:p>
            <a:pPr>
              <a:spcBef>
                <a:spcPts val="0"/>
              </a:spcBef>
              <a:spcAft>
                <a:spcPts val="200"/>
              </a:spcAft>
            </a:pPr>
            <a:r>
              <a:rPr lang="en-US" sz="800" b="1" dirty="0">
                <a:ea typeface="ＭＳ 明朝"/>
                <a:cs typeface="Arial"/>
              </a:rPr>
              <a:t>Page 10:</a:t>
            </a:r>
            <a:r>
              <a:rPr lang="en-US" sz="800" dirty="0">
                <a:ea typeface="ＭＳ 明朝"/>
                <a:cs typeface="Arial"/>
              </a:rPr>
              <a:t> © WWF / James Morgan</a:t>
            </a:r>
          </a:p>
          <a:p>
            <a:pPr>
              <a:spcBef>
                <a:spcPts val="0"/>
              </a:spcBef>
              <a:spcAft>
                <a:spcPts val="200"/>
              </a:spcAft>
            </a:pPr>
            <a:r>
              <a:rPr lang="en-US" sz="800" b="1" dirty="0">
                <a:ea typeface="ＭＳ 明朝"/>
                <a:cs typeface="Arial"/>
              </a:rPr>
              <a:t>Page 11:</a:t>
            </a:r>
            <a:r>
              <a:rPr lang="en-US" sz="800" dirty="0">
                <a:ea typeface="ＭＳ 明朝"/>
                <a:cs typeface="Arial"/>
              </a:rPr>
              <a:t> © Simon </a:t>
            </a:r>
            <a:r>
              <a:rPr lang="en-US" sz="800" dirty="0" err="1">
                <a:ea typeface="ＭＳ 明朝"/>
                <a:cs typeface="Arial"/>
              </a:rPr>
              <a:t>Rawles</a:t>
            </a:r>
            <a:r>
              <a:rPr lang="en-US" sz="800" dirty="0">
                <a:ea typeface="ＭＳ 明朝"/>
                <a:cs typeface="Arial"/>
              </a:rPr>
              <a:t> / WWF-UK</a:t>
            </a:r>
          </a:p>
          <a:p>
            <a:pPr>
              <a:spcBef>
                <a:spcPts val="0"/>
              </a:spcBef>
              <a:spcAft>
                <a:spcPts val="200"/>
              </a:spcAft>
            </a:pPr>
            <a:r>
              <a:rPr lang="en-US" sz="800" b="1" dirty="0">
                <a:ea typeface="ＭＳ 明朝"/>
                <a:cs typeface="Arial"/>
              </a:rPr>
              <a:t>Page 12:</a:t>
            </a:r>
            <a:r>
              <a:rPr lang="en-US" sz="800" dirty="0">
                <a:ea typeface="ＭＳ 明朝"/>
                <a:cs typeface="Arial"/>
              </a:rPr>
              <a:t> © WWF / James Morgan</a:t>
            </a:r>
            <a:endParaRPr lang="en-US" sz="800" dirty="0"/>
          </a:p>
          <a:p>
            <a:pPr>
              <a:spcBef>
                <a:spcPts val="0"/>
              </a:spcBef>
              <a:spcAft>
                <a:spcPts val="200"/>
              </a:spcAft>
            </a:pPr>
            <a:r>
              <a:rPr lang="en-US" sz="800" b="1" dirty="0">
                <a:ea typeface="ＭＳ 明朝"/>
                <a:cs typeface="Arial"/>
              </a:rPr>
              <a:t>Page 13:</a:t>
            </a:r>
            <a:r>
              <a:rPr lang="en-US" sz="800" dirty="0">
                <a:ea typeface="ＭＳ 明朝"/>
                <a:cs typeface="Arial"/>
              </a:rPr>
              <a:t> </a:t>
            </a:r>
            <a:r>
              <a:rPr lang="fr-FR" sz="800" dirty="0">
                <a:ea typeface="ＭＳ 明朝"/>
                <a:cs typeface="Arial"/>
              </a:rPr>
              <a:t>© Jonathan </a:t>
            </a:r>
            <a:r>
              <a:rPr lang="fr-FR" sz="800" dirty="0" err="1">
                <a:ea typeface="ＭＳ 明朝"/>
                <a:cs typeface="Arial"/>
              </a:rPr>
              <a:t>Caramanus</a:t>
            </a:r>
            <a:r>
              <a:rPr lang="fr-FR" sz="800" dirty="0">
                <a:ea typeface="ＭＳ 明朝"/>
                <a:cs typeface="Arial"/>
              </a:rPr>
              <a:t> / Green Renaissance / WWF-UK</a:t>
            </a:r>
            <a:endParaRPr lang="en-US" sz="800" dirty="0"/>
          </a:p>
          <a:p>
            <a:pPr>
              <a:spcBef>
                <a:spcPts val="0"/>
              </a:spcBef>
              <a:spcAft>
                <a:spcPts val="200"/>
              </a:spcAft>
            </a:pPr>
            <a:r>
              <a:rPr lang="en-US" sz="800" dirty="0"/>
              <a:t> </a:t>
            </a:r>
            <a:r>
              <a:rPr lang="en-US" sz="800" b="1" dirty="0">
                <a:ea typeface="ＭＳ 明朝"/>
                <a:cs typeface="Arial"/>
              </a:rPr>
              <a:t>Page 14:</a:t>
            </a:r>
            <a:r>
              <a:rPr lang="en-US" sz="800" dirty="0">
                <a:ea typeface="ＭＳ 明朝"/>
                <a:cs typeface="Arial"/>
              </a:rPr>
              <a:t> © Jamie </a:t>
            </a:r>
            <a:r>
              <a:rPr lang="en-US" sz="800" dirty="0" err="1">
                <a:ea typeface="ＭＳ 明朝"/>
                <a:cs typeface="Arial"/>
              </a:rPr>
              <a:t>Cotten</a:t>
            </a:r>
            <a:r>
              <a:rPr lang="en-US" sz="800" dirty="0">
                <a:ea typeface="ＭＳ 明朝"/>
                <a:cs typeface="Arial"/>
              </a:rPr>
              <a:t> / IFAW / WWF-US</a:t>
            </a:r>
            <a:endParaRPr lang="en-US" sz="800" dirty="0"/>
          </a:p>
          <a:p>
            <a:pPr>
              <a:spcBef>
                <a:spcPts val="0"/>
              </a:spcBef>
              <a:spcAft>
                <a:spcPts val="200"/>
              </a:spcAft>
            </a:pPr>
            <a:r>
              <a:rPr lang="en-US" sz="800" b="1" dirty="0">
                <a:ea typeface="ＭＳ 明朝"/>
                <a:cs typeface="Arial"/>
              </a:rPr>
              <a:t>Page 15:</a:t>
            </a:r>
            <a:r>
              <a:rPr lang="en-US" sz="800" dirty="0">
                <a:ea typeface="ＭＳ 明朝"/>
                <a:cs typeface="Arial"/>
              </a:rPr>
              <a:t> © WWF-US / James Morgan</a:t>
            </a:r>
            <a:endParaRPr lang="en-US" sz="800" dirty="0"/>
          </a:p>
          <a:p>
            <a:pPr>
              <a:spcBef>
                <a:spcPts val="0"/>
              </a:spcBef>
              <a:spcAft>
                <a:spcPts val="200"/>
              </a:spcAft>
            </a:pPr>
            <a:r>
              <a:rPr lang="en-US" sz="800" b="1" dirty="0">
                <a:ea typeface="ＭＳ 明朝"/>
                <a:cs typeface="Arial"/>
              </a:rPr>
              <a:t>Page 16:</a:t>
            </a:r>
            <a:r>
              <a:rPr lang="en-US" sz="800" dirty="0">
                <a:ea typeface="ＭＳ 明朝"/>
                <a:cs typeface="Arial"/>
              </a:rPr>
              <a:t> © WWF-US/Nathan Mitchell</a:t>
            </a:r>
            <a:endParaRPr lang="en-US" sz="800" dirty="0"/>
          </a:p>
          <a:p>
            <a:pPr>
              <a:spcBef>
                <a:spcPts val="0"/>
              </a:spcBef>
              <a:spcAft>
                <a:spcPts val="200"/>
              </a:spcAft>
            </a:pPr>
            <a:r>
              <a:rPr lang="en-US" sz="800" b="1" dirty="0">
                <a:ea typeface="ＭＳ 明朝"/>
                <a:cs typeface="Arial"/>
              </a:rPr>
              <a:t>Page 17:</a:t>
            </a:r>
            <a:r>
              <a:rPr lang="en-US" sz="800" dirty="0">
                <a:ea typeface="ＭＳ 明朝"/>
                <a:cs typeface="Arial"/>
              </a:rPr>
              <a:t> © Tommy Mitchell</a:t>
            </a: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r>
              <a:rPr lang="en-US" sz="900" dirty="0"/>
              <a:t> </a:t>
            </a:r>
          </a:p>
          <a:p>
            <a:pPr>
              <a:spcBef>
                <a:spcPts val="0"/>
              </a:spcBef>
              <a:spcAft>
                <a:spcPts val="200"/>
              </a:spcAft>
            </a:pPr>
            <a:endParaRPr lang="en-US" sz="800" dirty="0"/>
          </a:p>
          <a:p>
            <a:r>
              <a:rPr lang="en-US" sz="900" dirty="0"/>
              <a:t> </a:t>
            </a:r>
          </a:p>
        </p:txBody>
      </p:sp>
    </p:spTree>
    <p:extLst>
      <p:ext uri="{BB962C8B-B14F-4D97-AF65-F5344CB8AC3E}">
        <p14:creationId xmlns:p14="http://schemas.microsoft.com/office/powerpoint/2010/main" val="30375558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601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D6318E-A785-4B45-89CE-8C1D5C6C32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28" y="-836325"/>
            <a:ext cx="9211456" cy="6132011"/>
          </a:xfrm>
          <a:prstGeom prst="rect">
            <a:avLst/>
          </a:prstGeom>
        </p:spPr>
      </p:pic>
      <p:sp>
        <p:nvSpPr>
          <p:cNvPr id="2" name="Title 1">
            <a:extLst>
              <a:ext uri="{FF2B5EF4-FFF2-40B4-BE49-F238E27FC236}">
                <a16:creationId xmlns:a16="http://schemas.microsoft.com/office/drawing/2014/main" id="{FD20D872-AEF8-4BD9-9847-B19757AE5C27}"/>
              </a:ext>
            </a:extLst>
          </p:cNvPr>
          <p:cNvSpPr>
            <a:spLocks noGrp="1"/>
          </p:cNvSpPr>
          <p:nvPr>
            <p:ph type="ctrTitle"/>
          </p:nvPr>
        </p:nvSpPr>
        <p:spPr/>
        <p:txBody>
          <a:bodyPr/>
          <a:lstStyle/>
          <a:p>
            <a:r>
              <a:rPr lang="en-US" dirty="0"/>
              <a:t>Wildlife Crime</a:t>
            </a:r>
          </a:p>
        </p:txBody>
      </p:sp>
    </p:spTree>
    <p:extLst>
      <p:ext uri="{BB962C8B-B14F-4D97-AF65-F5344CB8AC3E}">
        <p14:creationId xmlns:p14="http://schemas.microsoft.com/office/powerpoint/2010/main" val="3436566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08223A-9349-49D9-B59F-AD99675D29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163800"/>
            <a:ext cx="9344147" cy="6307299"/>
          </a:xfrm>
          <a:prstGeom prst="rect">
            <a:avLst/>
          </a:prstGeom>
        </p:spPr>
      </p:pic>
      <p:sp>
        <p:nvSpPr>
          <p:cNvPr id="2" name="Text Placeholder 1">
            <a:extLst>
              <a:ext uri="{FF2B5EF4-FFF2-40B4-BE49-F238E27FC236}">
                <a16:creationId xmlns:a16="http://schemas.microsoft.com/office/drawing/2014/main" id="{67A6E623-8434-4C1F-B401-BBDD4ADC73DD}"/>
              </a:ext>
            </a:extLst>
          </p:cNvPr>
          <p:cNvSpPr>
            <a:spLocks noGrp="1"/>
          </p:cNvSpPr>
          <p:nvPr>
            <p:ph type="body" idx="1"/>
          </p:nvPr>
        </p:nvSpPr>
        <p:spPr>
          <a:xfrm>
            <a:off x="455612" y="752335"/>
            <a:ext cx="2712831" cy="1815882"/>
          </a:xfrm>
        </p:spPr>
        <p:txBody>
          <a:bodyPr/>
          <a:lstStyle/>
          <a:p>
            <a:r>
              <a:rPr lang="en-US" dirty="0"/>
              <a:t>Wildlife crime is now the most urgent threat to some of the world’s best-loved species.</a:t>
            </a:r>
          </a:p>
        </p:txBody>
      </p:sp>
    </p:spTree>
    <p:extLst>
      <p:ext uri="{BB962C8B-B14F-4D97-AF65-F5344CB8AC3E}">
        <p14:creationId xmlns:p14="http://schemas.microsoft.com/office/powerpoint/2010/main" val="25979953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34187E-21D4-43BC-85A1-EE8EE1911A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0" y="-943971"/>
            <a:ext cx="9263306" cy="6175537"/>
          </a:xfrm>
          <a:prstGeom prst="rect">
            <a:avLst/>
          </a:prstGeom>
        </p:spPr>
      </p:pic>
      <p:sp>
        <p:nvSpPr>
          <p:cNvPr id="2" name="Text Placeholder 1">
            <a:extLst>
              <a:ext uri="{FF2B5EF4-FFF2-40B4-BE49-F238E27FC236}">
                <a16:creationId xmlns:a16="http://schemas.microsoft.com/office/drawing/2014/main" id="{6AB52137-2686-4537-A753-408385EA589A}"/>
              </a:ext>
            </a:extLst>
          </p:cNvPr>
          <p:cNvSpPr>
            <a:spLocks noGrp="1"/>
          </p:cNvSpPr>
          <p:nvPr>
            <p:ph type="body" idx="1"/>
          </p:nvPr>
        </p:nvSpPr>
        <p:spPr>
          <a:xfrm>
            <a:off x="5282445" y="3406729"/>
            <a:ext cx="2712831" cy="1508105"/>
          </a:xfrm>
        </p:spPr>
        <p:txBody>
          <a:bodyPr/>
          <a:lstStyle/>
          <a:p>
            <a:r>
              <a:rPr lang="en-US" dirty="0"/>
              <a:t>Every part of the tiger is traded in illegal wildlife markets.</a:t>
            </a:r>
          </a:p>
        </p:txBody>
      </p:sp>
    </p:spTree>
    <p:extLst>
      <p:ext uri="{BB962C8B-B14F-4D97-AF65-F5344CB8AC3E}">
        <p14:creationId xmlns:p14="http://schemas.microsoft.com/office/powerpoint/2010/main" val="33326285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E068A0-97A0-430C-8079-169EF66521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0093877" cy="6308673"/>
          </a:xfrm>
          <a:prstGeom prst="rect">
            <a:avLst/>
          </a:prstGeom>
        </p:spPr>
      </p:pic>
      <p:sp>
        <p:nvSpPr>
          <p:cNvPr id="2" name="Text Placeholder 1">
            <a:extLst>
              <a:ext uri="{FF2B5EF4-FFF2-40B4-BE49-F238E27FC236}">
                <a16:creationId xmlns:a16="http://schemas.microsoft.com/office/drawing/2014/main" id="{3F13994B-5BA5-482A-8739-FB1E0D4622F2}"/>
              </a:ext>
            </a:extLst>
          </p:cNvPr>
          <p:cNvSpPr>
            <a:spLocks noGrp="1"/>
          </p:cNvSpPr>
          <p:nvPr>
            <p:ph type="body" idx="1"/>
          </p:nvPr>
        </p:nvSpPr>
        <p:spPr>
          <a:xfrm>
            <a:off x="455612" y="1210670"/>
            <a:ext cx="2712831" cy="1508105"/>
          </a:xfrm>
        </p:spPr>
        <p:txBody>
          <a:bodyPr/>
          <a:lstStyle/>
          <a:p>
            <a:r>
              <a:rPr lang="en-US" dirty="0"/>
              <a:t>Tens of thousands of elephants are killed each year for their tusks.</a:t>
            </a:r>
          </a:p>
        </p:txBody>
      </p:sp>
    </p:spTree>
    <p:extLst>
      <p:ext uri="{BB962C8B-B14F-4D97-AF65-F5344CB8AC3E}">
        <p14:creationId xmlns:p14="http://schemas.microsoft.com/office/powerpoint/2010/main" val="15490171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1C6BA2-0CCE-4E1D-BE43-44CBBCF863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01973" y="-1911247"/>
            <a:ext cx="11804754" cy="7869836"/>
          </a:xfrm>
          <a:prstGeom prst="rect">
            <a:avLst/>
          </a:prstGeom>
        </p:spPr>
      </p:pic>
      <p:sp>
        <p:nvSpPr>
          <p:cNvPr id="2" name="Text Placeholder 1">
            <a:extLst>
              <a:ext uri="{FF2B5EF4-FFF2-40B4-BE49-F238E27FC236}">
                <a16:creationId xmlns:a16="http://schemas.microsoft.com/office/drawing/2014/main" id="{852EAB5E-13E8-4488-8902-CE7EA42998B3}"/>
              </a:ext>
            </a:extLst>
          </p:cNvPr>
          <p:cNvSpPr>
            <a:spLocks noGrp="1"/>
          </p:cNvSpPr>
          <p:nvPr>
            <p:ph type="body" idx="1"/>
          </p:nvPr>
        </p:nvSpPr>
        <p:spPr>
          <a:xfrm>
            <a:off x="5912032" y="920859"/>
            <a:ext cx="2712831" cy="1815882"/>
          </a:xfrm>
        </p:spPr>
        <p:txBody>
          <a:bodyPr/>
          <a:lstStyle/>
          <a:p>
            <a:r>
              <a:rPr lang="en-US" dirty="0"/>
              <a:t>Rhinos are killed for their horns—under the mistaken belief that rhino horn cures diseases.</a:t>
            </a:r>
          </a:p>
        </p:txBody>
      </p:sp>
    </p:spTree>
    <p:extLst>
      <p:ext uri="{BB962C8B-B14F-4D97-AF65-F5344CB8AC3E}">
        <p14:creationId xmlns:p14="http://schemas.microsoft.com/office/powerpoint/2010/main" val="37555652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1C858D-0776-4C9C-AB4F-F8647E8035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06583"/>
            <a:ext cx="9144000" cy="6103620"/>
          </a:xfrm>
          <a:prstGeom prst="rect">
            <a:avLst/>
          </a:prstGeom>
        </p:spPr>
      </p:pic>
      <p:sp>
        <p:nvSpPr>
          <p:cNvPr id="2" name="Text Placeholder 1">
            <a:extLst>
              <a:ext uri="{FF2B5EF4-FFF2-40B4-BE49-F238E27FC236}">
                <a16:creationId xmlns:a16="http://schemas.microsoft.com/office/drawing/2014/main" id="{A6404F62-D1A6-4050-84EB-03D84F41687D}"/>
              </a:ext>
            </a:extLst>
          </p:cNvPr>
          <p:cNvSpPr>
            <a:spLocks noGrp="1"/>
          </p:cNvSpPr>
          <p:nvPr>
            <p:ph type="body" idx="1"/>
          </p:nvPr>
        </p:nvSpPr>
        <p:spPr>
          <a:xfrm>
            <a:off x="455612" y="1210670"/>
            <a:ext cx="2712831" cy="1200329"/>
          </a:xfrm>
        </p:spPr>
        <p:txBody>
          <a:bodyPr/>
          <a:lstStyle/>
          <a:p>
            <a:r>
              <a:rPr lang="en-US" dirty="0"/>
              <a:t>Other species are similarly trafficked for their parts.</a:t>
            </a:r>
          </a:p>
        </p:txBody>
      </p:sp>
    </p:spTree>
    <p:extLst>
      <p:ext uri="{BB962C8B-B14F-4D97-AF65-F5344CB8AC3E}">
        <p14:creationId xmlns:p14="http://schemas.microsoft.com/office/powerpoint/2010/main" val="36424741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19FA98-A86D-4E05-806F-3CE84E018A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56806"/>
            <a:ext cx="9317930" cy="6200306"/>
          </a:xfrm>
          <a:prstGeom prst="rect">
            <a:avLst/>
          </a:prstGeom>
        </p:spPr>
      </p:pic>
      <p:sp>
        <p:nvSpPr>
          <p:cNvPr id="2" name="Text Placeholder 1">
            <a:extLst>
              <a:ext uri="{FF2B5EF4-FFF2-40B4-BE49-F238E27FC236}">
                <a16:creationId xmlns:a16="http://schemas.microsoft.com/office/drawing/2014/main" id="{9F988BDC-9913-4D20-9253-6CC79CAFC482}"/>
              </a:ext>
            </a:extLst>
          </p:cNvPr>
          <p:cNvSpPr>
            <a:spLocks noGrp="1"/>
          </p:cNvSpPr>
          <p:nvPr>
            <p:ph type="body" idx="1"/>
          </p:nvPr>
        </p:nvSpPr>
        <p:spPr>
          <a:xfrm>
            <a:off x="5170018" y="1000808"/>
            <a:ext cx="2712831" cy="1815882"/>
          </a:xfrm>
        </p:spPr>
        <p:txBody>
          <a:bodyPr/>
          <a:lstStyle/>
          <a:p>
            <a:r>
              <a:rPr lang="en-US" dirty="0"/>
              <a:t>Wildlife crime is a $10 billion/year business controlled by international crime syndicates.</a:t>
            </a:r>
          </a:p>
        </p:txBody>
      </p:sp>
    </p:spTree>
    <p:extLst>
      <p:ext uri="{BB962C8B-B14F-4D97-AF65-F5344CB8AC3E}">
        <p14:creationId xmlns:p14="http://schemas.microsoft.com/office/powerpoint/2010/main" val="4210695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08C2C8-AD66-4576-8CF5-214A58FE86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56807"/>
            <a:ext cx="9634928" cy="6423285"/>
          </a:xfrm>
          <a:prstGeom prst="rect">
            <a:avLst/>
          </a:prstGeom>
        </p:spPr>
      </p:pic>
      <p:sp>
        <p:nvSpPr>
          <p:cNvPr id="2" name="Text Placeholder 1">
            <a:extLst>
              <a:ext uri="{FF2B5EF4-FFF2-40B4-BE49-F238E27FC236}">
                <a16:creationId xmlns:a16="http://schemas.microsoft.com/office/drawing/2014/main" id="{AE5265A9-3191-4B88-BFB7-0ACB0A4779F2}"/>
              </a:ext>
            </a:extLst>
          </p:cNvPr>
          <p:cNvSpPr>
            <a:spLocks noGrp="1"/>
          </p:cNvSpPr>
          <p:nvPr>
            <p:ph type="body" idx="1"/>
          </p:nvPr>
        </p:nvSpPr>
        <p:spPr>
          <a:xfrm>
            <a:off x="455612" y="1210670"/>
            <a:ext cx="2712831" cy="2739211"/>
          </a:xfrm>
        </p:spPr>
        <p:txBody>
          <a:bodyPr/>
          <a:lstStyle/>
          <a:p>
            <a:r>
              <a:rPr lang="en-US" dirty="0"/>
              <a:t>Risk is assumed by those at the bottom of the organization—making illegal wildlife trade is a low-risk, high-return business for those in charge.  </a:t>
            </a:r>
          </a:p>
        </p:txBody>
      </p:sp>
    </p:spTree>
    <p:extLst>
      <p:ext uri="{BB962C8B-B14F-4D97-AF65-F5344CB8AC3E}">
        <p14:creationId xmlns:p14="http://schemas.microsoft.com/office/powerpoint/2010/main" val="62911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revised 16x9">
  <a:themeElements>
    <a:clrScheme name="WWF Brand colors">
      <a:dk1>
        <a:srgbClr val="000000"/>
      </a:dk1>
      <a:lt1>
        <a:sysClr val="window" lastClr="FFFFFF"/>
      </a:lt1>
      <a:dk2>
        <a:srgbClr val="31859C"/>
      </a:dk2>
      <a:lt2>
        <a:srgbClr val="29568F"/>
      </a:lt2>
      <a:accent1>
        <a:srgbClr val="275937"/>
      </a:accent1>
      <a:accent2>
        <a:srgbClr val="6D9D31"/>
      </a:accent2>
      <a:accent3>
        <a:srgbClr val="542E19"/>
      </a:accent3>
      <a:accent4>
        <a:srgbClr val="FFC550"/>
      </a:accent4>
      <a:accent5>
        <a:srgbClr val="EA890D"/>
      </a:accent5>
      <a:accent6>
        <a:srgbClr val="B71134"/>
      </a:accent6>
      <a:hlink>
        <a:srgbClr val="808080"/>
      </a:hlink>
      <a:folHlink>
        <a:srgbClr val="C0C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WWF_template_16x9</Template>
  <TotalTime>75</TotalTime>
  <Words>1051</Words>
  <Application>Microsoft Office PowerPoint</Application>
  <PresentationFormat>On-screen Show (16:9)</PresentationFormat>
  <Paragraphs>83</Paragraphs>
  <Slides>19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ＭＳ 明朝</vt:lpstr>
      <vt:lpstr>Arial</vt:lpstr>
      <vt:lpstr>Calibri</vt:lpstr>
      <vt:lpstr>revised 16x9</vt:lpstr>
      <vt:lpstr>PowerPoint Presentation</vt:lpstr>
      <vt:lpstr>Wildlife Crime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WWF is working to end wildlife crime</vt:lpstr>
      <vt:lpstr>PowerPoint Presentation</vt:lpstr>
      <vt:lpstr>PowerPoint Presentation</vt:lpstr>
      <vt:lpstr>PowerPoint Presentation</vt:lpstr>
      <vt:lpstr>PowerPoint Presentation</vt:lpstr>
      <vt:lpstr>PowerPoint Presentation</vt:lpstr>
      <vt:lpstr>worldwildlife.org/pages/stop-wildlife-crime</vt:lpstr>
      <vt:lpstr>PowerPoint Presentation</vt:lpstr>
      <vt:lpstr>PowerPoint Presentation</vt:lpstr>
    </vt:vector>
  </TitlesOfParts>
  <Company>Irish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Lolo Hancock</dc:creator>
  <cp:lastModifiedBy>Lolo Hancock</cp:lastModifiedBy>
  <cp:revision>10</cp:revision>
  <dcterms:created xsi:type="dcterms:W3CDTF">2018-07-11T19:18:53Z</dcterms:created>
  <dcterms:modified xsi:type="dcterms:W3CDTF">2018-07-11T20:34:45Z</dcterms:modified>
</cp:coreProperties>
</file>