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311" r:id="rId16"/>
    <p:sldId id="312" r:id="rId17"/>
    <p:sldId id="298" r:id="rId18"/>
    <p:sldId id="313"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3">
          <p15:clr>
            <a:srgbClr val="A4A3A4"/>
          </p15:clr>
        </p15:guide>
        <p15:guide id="2" pos="2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66" autoAdjust="0"/>
  </p:normalViewPr>
  <p:slideViewPr>
    <p:cSldViewPr snapToGrid="0" snapToObjects="1" showGuides="1">
      <p:cViewPr varScale="1">
        <p:scale>
          <a:sx n="72" d="100"/>
          <a:sy n="72" d="100"/>
        </p:scale>
        <p:origin x="1120" y="56"/>
      </p:cViewPr>
      <p:guideLst>
        <p:guide orient="horz" pos="523"/>
        <p:guide pos="28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C119D-B315-456B-AE50-A9D726C27504}" type="datetimeFigureOut">
              <a:rPr lang="en-US" smtClean="0"/>
              <a:t>7/9/2018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D0C32-0F70-4C30-BC85-D528DA66C536}" type="slidenum">
              <a:rPr lang="en-US" smtClean="0"/>
              <a:t>‹#›</a:t>
            </a:fld>
            <a:endParaRPr lang="en-US"/>
          </a:p>
        </p:txBody>
      </p:sp>
    </p:spTree>
    <p:extLst>
      <p:ext uri="{BB962C8B-B14F-4D97-AF65-F5344CB8AC3E}">
        <p14:creationId xmlns:p14="http://schemas.microsoft.com/office/powerpoint/2010/main" val="50241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Wildlife is one of WWF’s six main areas of focus</a:t>
            </a:r>
          </a:p>
        </p:txBody>
      </p:sp>
      <p:sp>
        <p:nvSpPr>
          <p:cNvPr id="4" name="Slide Number Placeholder 3"/>
          <p:cNvSpPr>
            <a:spLocks noGrp="1"/>
          </p:cNvSpPr>
          <p:nvPr>
            <p:ph type="sldNum" sz="quarter" idx="10"/>
          </p:nvPr>
        </p:nvSpPr>
        <p:spPr/>
        <p:txBody>
          <a:bodyPr/>
          <a:lstStyle/>
          <a:p>
            <a:fld id="{59AD0C32-0F70-4C30-BC85-D528DA66C536}" type="slidenum">
              <a:rPr lang="en-US" smtClean="0"/>
              <a:t>2</a:t>
            </a:fld>
            <a:endParaRPr lang="en-US"/>
          </a:p>
        </p:txBody>
      </p:sp>
    </p:spTree>
    <p:extLst>
      <p:ext uri="{BB962C8B-B14F-4D97-AF65-F5344CB8AC3E}">
        <p14:creationId xmlns:p14="http://schemas.microsoft.com/office/powerpoint/2010/main" val="1501889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WWF aims to double the world’s wild tiger population by 2022. We’re working with world leaders to take action, focusing conservation efforts in key sites, raising funds to permanently protect landscapes, and supporting community-based conservation.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Saving tigers is about more than restoring a single species. As a large predator, tigers play an important role in maintaining a healthy ecosystem. Every time we protect a tiger, we also protect around 25,000 acres of forest.</a:t>
            </a:r>
            <a:endParaRPr lang="en-US" dirty="0"/>
          </a:p>
        </p:txBody>
      </p:sp>
      <p:sp>
        <p:nvSpPr>
          <p:cNvPr id="4" name="Slide Number Placeholder 3"/>
          <p:cNvSpPr>
            <a:spLocks noGrp="1"/>
          </p:cNvSpPr>
          <p:nvPr>
            <p:ph type="sldNum" sz="quarter" idx="10"/>
          </p:nvPr>
        </p:nvSpPr>
        <p:spPr/>
        <p:txBody>
          <a:bodyPr/>
          <a:lstStyle/>
          <a:p>
            <a:fld id="{59AD0C32-0F70-4C30-BC85-D528DA66C536}" type="slidenum">
              <a:rPr lang="en-US" smtClean="0"/>
              <a:t>11</a:t>
            </a:fld>
            <a:endParaRPr lang="en-US"/>
          </a:p>
        </p:txBody>
      </p:sp>
    </p:spTree>
    <p:extLst>
      <p:ext uri="{BB962C8B-B14F-4D97-AF65-F5344CB8AC3E}">
        <p14:creationId xmlns:p14="http://schemas.microsoft.com/office/powerpoint/2010/main" val="33162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Community involvement is critical to wildlife conservation success. Local communities must see the value in actively stewarding the natural resources around them to improve economic and social well-being. WWF works across a variety of communities, taking into consideration each region’s particular set of conservation assets and challenges.</a:t>
            </a:r>
          </a:p>
          <a:p>
            <a:r>
              <a:rPr lang="en-US" dirty="0"/>
              <a:t>(In this photo, a community wildlife guard is setting up a simple tin can fence to repel local elephants that might otherwise come into the village and destroy food and property)</a:t>
            </a:r>
          </a:p>
        </p:txBody>
      </p:sp>
      <p:sp>
        <p:nvSpPr>
          <p:cNvPr id="4" name="Slide Number Placeholder 3"/>
          <p:cNvSpPr>
            <a:spLocks noGrp="1"/>
          </p:cNvSpPr>
          <p:nvPr>
            <p:ph type="sldNum" sz="quarter" idx="10"/>
          </p:nvPr>
        </p:nvSpPr>
        <p:spPr/>
        <p:txBody>
          <a:bodyPr/>
          <a:lstStyle/>
          <a:p>
            <a:fld id="{59AD0C32-0F70-4C30-BC85-D528DA66C536}" type="slidenum">
              <a:rPr lang="en-US" smtClean="0"/>
              <a:t>12</a:t>
            </a:fld>
            <a:endParaRPr lang="en-US"/>
          </a:p>
        </p:txBody>
      </p:sp>
    </p:spTree>
    <p:extLst>
      <p:ext uri="{BB962C8B-B14F-4D97-AF65-F5344CB8AC3E}">
        <p14:creationId xmlns:p14="http://schemas.microsoft.com/office/powerpoint/2010/main" val="2042605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year poachers slaughter an estimated 20,000 elephants, mostly for their ivory tusks. WWF is working to shut down the ivory markets in East and Southern Asia where demand for ivory is highest. We’re actively closing illegal markets in Thailand, and we helped end the legal ivory trade in China. </a:t>
            </a:r>
            <a:endParaRPr lang="en-US" dirty="0"/>
          </a:p>
        </p:txBody>
      </p:sp>
      <p:sp>
        <p:nvSpPr>
          <p:cNvPr id="4" name="Slide Number Placeholder 3"/>
          <p:cNvSpPr>
            <a:spLocks noGrp="1"/>
          </p:cNvSpPr>
          <p:nvPr>
            <p:ph type="sldNum" sz="quarter" idx="10"/>
          </p:nvPr>
        </p:nvSpPr>
        <p:spPr/>
        <p:txBody>
          <a:bodyPr/>
          <a:lstStyle/>
          <a:p>
            <a:fld id="{59AD0C32-0F70-4C30-BC85-D528DA66C536}" type="slidenum">
              <a:rPr lang="en-US" smtClean="0"/>
              <a:t>13</a:t>
            </a:fld>
            <a:endParaRPr lang="en-US"/>
          </a:p>
        </p:txBody>
      </p:sp>
    </p:spTree>
    <p:extLst>
      <p:ext uri="{BB962C8B-B14F-4D97-AF65-F5344CB8AC3E}">
        <p14:creationId xmlns:p14="http://schemas.microsoft.com/office/powerpoint/2010/main" val="1207514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WWF is using our expertise in policy, wildlife trade, advocacy, and communications to end wildlife crime in the US and around the world. </a:t>
            </a:r>
          </a:p>
          <a:p>
            <a:endParaRPr lang="en-US" dirty="0"/>
          </a:p>
        </p:txBody>
      </p:sp>
      <p:sp>
        <p:nvSpPr>
          <p:cNvPr id="4" name="Slide Number Placeholder 3"/>
          <p:cNvSpPr>
            <a:spLocks noGrp="1"/>
          </p:cNvSpPr>
          <p:nvPr>
            <p:ph type="sldNum" sz="quarter" idx="10"/>
          </p:nvPr>
        </p:nvSpPr>
        <p:spPr/>
        <p:txBody>
          <a:bodyPr/>
          <a:lstStyle/>
          <a:p>
            <a:fld id="{59AD0C32-0F70-4C30-BC85-D528DA66C536}" type="slidenum">
              <a:rPr lang="en-US" smtClean="0"/>
              <a:t>14</a:t>
            </a:fld>
            <a:endParaRPr lang="en-US"/>
          </a:p>
        </p:txBody>
      </p:sp>
    </p:spTree>
    <p:extLst>
      <p:ext uri="{BB962C8B-B14F-4D97-AF65-F5344CB8AC3E}">
        <p14:creationId xmlns:p14="http://schemas.microsoft.com/office/powerpoint/2010/main" val="3398292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WWF’s wildlife conservation team works on several projects around the world, including:</a:t>
            </a:r>
          </a:p>
          <a:p>
            <a:r>
              <a:rPr lang="en-US" b="1" dirty="0"/>
              <a:t>Wildlife Crime Technology Project </a:t>
            </a:r>
            <a:r>
              <a:rPr lang="en-US" dirty="0"/>
              <a:t>– </a:t>
            </a:r>
            <a:r>
              <a:rPr lang="en-US" sz="1200" kern="1200" dirty="0">
                <a:solidFill>
                  <a:schemeClr val="tx1"/>
                </a:solidFill>
                <a:effectLst/>
                <a:latin typeface="+mn-lt"/>
                <a:ea typeface="+mn-ea"/>
                <a:cs typeface="+mn-cs"/>
              </a:rPr>
              <a:t>A Google grant provided WWF a platform to innovate and test a number of innovative technologies, many of which have the potential to change the course of the global fight against wildlife crime.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WILDLABS.net- </a:t>
            </a:r>
            <a:r>
              <a:rPr lang="en-US" sz="1200" kern="1200" dirty="0">
                <a:solidFill>
                  <a:schemeClr val="tx1"/>
                </a:solidFill>
                <a:effectLst/>
                <a:latin typeface="+mn-lt"/>
                <a:ea typeface="+mn-ea"/>
                <a:cs typeface="+mn-cs"/>
              </a:rPr>
              <a:t>This new network brings together conservationists, technologists, engineers, and others to find technology-enabled solutions to some of the biggest conservation challenges.</a:t>
            </a:r>
          </a:p>
          <a:p>
            <a:pPr fontAlgn="base"/>
            <a:r>
              <a:rPr lang="en-US" sz="1200" b="1" kern="1200" dirty="0">
                <a:solidFill>
                  <a:schemeClr val="tx1"/>
                </a:solidFill>
                <a:effectLst/>
                <a:latin typeface="+mn-lt"/>
                <a:ea typeface="+mn-ea"/>
                <a:cs typeface="+mn-cs"/>
              </a:rPr>
              <a:t>Zero poaching in Selous - </a:t>
            </a:r>
            <a:r>
              <a:rPr lang="en-US" sz="1200" kern="1200" dirty="0">
                <a:solidFill>
                  <a:schemeClr val="tx1"/>
                </a:solidFill>
                <a:effectLst/>
                <a:latin typeface="+mn-lt"/>
                <a:ea typeface="+mn-ea"/>
                <a:cs typeface="+mn-cs"/>
              </a:rPr>
              <a:t>Tanzania's Selous Game Reserve lost 80% of its elephants between 2007 and 2014. Now WWF together with other partners and stakeholders are intent on eliminating poaching in Selous entirely. </a:t>
            </a:r>
            <a:endParaRPr lang="en-US" dirty="0"/>
          </a:p>
        </p:txBody>
      </p:sp>
      <p:sp>
        <p:nvSpPr>
          <p:cNvPr id="4" name="Slide Number Placeholder 3"/>
          <p:cNvSpPr>
            <a:spLocks noGrp="1"/>
          </p:cNvSpPr>
          <p:nvPr>
            <p:ph type="sldNum" sz="quarter" idx="10"/>
          </p:nvPr>
        </p:nvSpPr>
        <p:spPr/>
        <p:txBody>
          <a:bodyPr/>
          <a:lstStyle/>
          <a:p>
            <a:fld id="{59AD0C32-0F70-4C30-BC85-D528DA66C536}" type="slidenum">
              <a:rPr lang="en-US" smtClean="0"/>
              <a:t>15</a:t>
            </a:fld>
            <a:endParaRPr lang="en-US"/>
          </a:p>
        </p:txBody>
      </p:sp>
    </p:spTree>
    <p:extLst>
      <p:ext uri="{BB962C8B-B14F-4D97-AF65-F5344CB8AC3E}">
        <p14:creationId xmlns:p14="http://schemas.microsoft.com/office/powerpoint/2010/main" val="2549719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 the World Wildlife website to learn more.</a:t>
            </a:r>
          </a:p>
        </p:txBody>
      </p:sp>
      <p:sp>
        <p:nvSpPr>
          <p:cNvPr id="4" name="Slide Number Placeholder 3"/>
          <p:cNvSpPr>
            <a:spLocks noGrp="1"/>
          </p:cNvSpPr>
          <p:nvPr>
            <p:ph type="sldNum" sz="quarter" idx="10"/>
          </p:nvPr>
        </p:nvSpPr>
        <p:spPr/>
        <p:txBody>
          <a:bodyPr/>
          <a:lstStyle/>
          <a:p>
            <a:fld id="{59AD0C32-0F70-4C30-BC85-D528DA66C536}" type="slidenum">
              <a:rPr lang="en-US" smtClean="0"/>
              <a:t>16</a:t>
            </a:fld>
            <a:endParaRPr lang="en-US"/>
          </a:p>
        </p:txBody>
      </p:sp>
    </p:spTree>
    <p:extLst>
      <p:ext uri="{BB962C8B-B14F-4D97-AF65-F5344CB8AC3E}">
        <p14:creationId xmlns:p14="http://schemas.microsoft.com/office/powerpoint/2010/main" val="151269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415FE6-DC4C-4F93-AE15-94D8367AC5DF}" type="slidenum">
              <a:rPr lang="en-US" smtClean="0"/>
              <a:pPr>
                <a:defRPr/>
              </a:pPr>
              <a:t>17</a:t>
            </a:fld>
            <a:endParaRPr lang="en-US"/>
          </a:p>
        </p:txBody>
      </p:sp>
    </p:spTree>
    <p:extLst>
      <p:ext uri="{BB962C8B-B14F-4D97-AF65-F5344CB8AC3E}">
        <p14:creationId xmlns:p14="http://schemas.microsoft.com/office/powerpoint/2010/main" val="126795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Saving nature is at the very heart of what we do as WWF. For more than 50 years, we have made it our mission to find solutions that save the marvelous array of life on our planet by applying the best science available and working closely with local communities.</a:t>
            </a:r>
          </a:p>
          <a:p>
            <a:endParaRPr lang="en-US" dirty="0"/>
          </a:p>
        </p:txBody>
      </p:sp>
      <p:sp>
        <p:nvSpPr>
          <p:cNvPr id="4" name="Slide Number Placeholder 3"/>
          <p:cNvSpPr>
            <a:spLocks noGrp="1"/>
          </p:cNvSpPr>
          <p:nvPr>
            <p:ph type="sldNum" sz="quarter" idx="10"/>
          </p:nvPr>
        </p:nvSpPr>
        <p:spPr/>
        <p:txBody>
          <a:bodyPr/>
          <a:lstStyle/>
          <a:p>
            <a:fld id="{59AD0C32-0F70-4C30-BC85-D528DA66C536}" type="slidenum">
              <a:rPr lang="en-US" smtClean="0"/>
              <a:t>3</a:t>
            </a:fld>
            <a:endParaRPr lang="en-US"/>
          </a:p>
        </p:txBody>
      </p:sp>
    </p:spTree>
    <p:extLst>
      <p:ext uri="{BB962C8B-B14F-4D97-AF65-F5344CB8AC3E}">
        <p14:creationId xmlns:p14="http://schemas.microsoft.com/office/powerpoint/2010/main" val="48777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our work is far from done. Humans are behind the current rate of species extinction, which is at least 100–1,000 times higher than nature intended. WWF’s 2016 Living Planet Report found global populations of fish, birds, mammals, amphibians and reptiles declined by 58% between 1970 and 2012.</a:t>
            </a:r>
          </a:p>
          <a:p>
            <a:endParaRPr lang="en-US" dirty="0"/>
          </a:p>
        </p:txBody>
      </p:sp>
      <p:sp>
        <p:nvSpPr>
          <p:cNvPr id="4" name="Slide Number Placeholder 3"/>
          <p:cNvSpPr>
            <a:spLocks noGrp="1"/>
          </p:cNvSpPr>
          <p:nvPr>
            <p:ph type="sldNum" sz="quarter" idx="10"/>
          </p:nvPr>
        </p:nvSpPr>
        <p:spPr/>
        <p:txBody>
          <a:bodyPr/>
          <a:lstStyle/>
          <a:p>
            <a:fld id="{59AD0C32-0F70-4C30-BC85-D528DA66C536}" type="slidenum">
              <a:rPr lang="en-US" smtClean="0"/>
              <a:t>4</a:t>
            </a:fld>
            <a:endParaRPr lang="en-US"/>
          </a:p>
        </p:txBody>
      </p:sp>
    </p:spTree>
    <p:extLst>
      <p:ext uri="{BB962C8B-B14F-4D97-AF65-F5344CB8AC3E}">
        <p14:creationId xmlns:p14="http://schemas.microsoft.com/office/powerpoint/2010/main" val="401108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The good news is we know what works. WWF has been part of successful wildlife recovery stories ranging from southern Africa’s black rhino to black bucks in the Himalayas. And this in turn is helping protect rich and varied ecosystems while ensuring people continue to benefit from nature.</a:t>
            </a:r>
          </a:p>
          <a:p>
            <a:pPr fontAlgn="base"/>
            <a:r>
              <a:rPr lang="en-US" sz="1200" kern="1200" dirty="0">
                <a:solidFill>
                  <a:schemeClr val="tx1"/>
                </a:solidFill>
                <a:effectLst/>
                <a:latin typeface="+mn-lt"/>
                <a:ea typeface="+mn-ea"/>
                <a:cs typeface="+mn-cs"/>
              </a:rPr>
              <a:t>This much is clear: we cannot afford to fail in our mission to save a living planet.</a:t>
            </a:r>
          </a:p>
          <a:p>
            <a:endParaRPr lang="en-US" dirty="0"/>
          </a:p>
        </p:txBody>
      </p:sp>
      <p:sp>
        <p:nvSpPr>
          <p:cNvPr id="4" name="Slide Number Placeholder 3"/>
          <p:cNvSpPr>
            <a:spLocks noGrp="1"/>
          </p:cNvSpPr>
          <p:nvPr>
            <p:ph type="sldNum" sz="quarter" idx="10"/>
          </p:nvPr>
        </p:nvSpPr>
        <p:spPr/>
        <p:txBody>
          <a:bodyPr/>
          <a:lstStyle/>
          <a:p>
            <a:fld id="{59AD0C32-0F70-4C30-BC85-D528DA66C536}" type="slidenum">
              <a:rPr lang="en-US" smtClean="0"/>
              <a:t>5</a:t>
            </a:fld>
            <a:endParaRPr lang="en-US"/>
          </a:p>
        </p:txBody>
      </p:sp>
    </p:spTree>
    <p:extLst>
      <p:ext uri="{BB962C8B-B14F-4D97-AF65-F5344CB8AC3E}">
        <p14:creationId xmlns:p14="http://schemas.microsoft.com/office/powerpoint/2010/main" val="203632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protect wildlife for many reasons. It is a source of inspiration. It nurtures a sense of wonder. It is integral to the balance of nature. In our work, WWF focuses on saving populations of the most ecologically, economically and culturally important species in the wild. Ultimately, by protecting species, we save this beautiful, vulnerable and utterly irreplaceable planet we call home.</a:t>
            </a:r>
          </a:p>
          <a:p>
            <a:endParaRPr lang="en-US" dirty="0"/>
          </a:p>
        </p:txBody>
      </p:sp>
      <p:sp>
        <p:nvSpPr>
          <p:cNvPr id="4" name="Slide Number Placeholder 3"/>
          <p:cNvSpPr>
            <a:spLocks noGrp="1"/>
          </p:cNvSpPr>
          <p:nvPr>
            <p:ph type="sldNum" sz="quarter" idx="10"/>
          </p:nvPr>
        </p:nvSpPr>
        <p:spPr/>
        <p:txBody>
          <a:bodyPr/>
          <a:lstStyle/>
          <a:p>
            <a:fld id="{59AD0C32-0F70-4C30-BC85-D528DA66C536}" type="slidenum">
              <a:rPr lang="en-US" smtClean="0"/>
              <a:t>6</a:t>
            </a:fld>
            <a:endParaRPr lang="en-US"/>
          </a:p>
        </p:txBody>
      </p:sp>
    </p:spTree>
    <p:extLst>
      <p:ext uri="{BB962C8B-B14F-4D97-AF65-F5344CB8AC3E}">
        <p14:creationId xmlns:p14="http://schemas.microsoft.com/office/powerpoint/2010/main" val="219279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protecting species, we also protect the essential goods and services that make our lives possible and contribute enormously to human health and well-being — breathable air, clean water, food, fibers, building materials, medicines, energy, fertile soils, climate regulation, transport, and recreational and spiritual values.</a:t>
            </a:r>
          </a:p>
          <a:p>
            <a:endParaRPr lang="en-US" dirty="0"/>
          </a:p>
        </p:txBody>
      </p:sp>
      <p:sp>
        <p:nvSpPr>
          <p:cNvPr id="4" name="Slide Number Placeholder 3"/>
          <p:cNvSpPr>
            <a:spLocks noGrp="1"/>
          </p:cNvSpPr>
          <p:nvPr>
            <p:ph type="sldNum" sz="quarter" idx="10"/>
          </p:nvPr>
        </p:nvSpPr>
        <p:spPr/>
        <p:txBody>
          <a:bodyPr/>
          <a:lstStyle/>
          <a:p>
            <a:fld id="{59AD0C32-0F70-4C30-BC85-D528DA66C536}" type="slidenum">
              <a:rPr lang="en-US" smtClean="0"/>
              <a:t>7</a:t>
            </a:fld>
            <a:endParaRPr lang="en-US"/>
          </a:p>
        </p:txBody>
      </p:sp>
    </p:spTree>
    <p:extLst>
      <p:ext uri="{BB962C8B-B14F-4D97-AF65-F5344CB8AC3E}">
        <p14:creationId xmlns:p14="http://schemas.microsoft.com/office/powerpoint/2010/main" val="258542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giant panda is a conservation icon and not only because it is WWF’s widely recognized logo. The entire world has come together to protect the 1,600 or so pandas that live in the wild. WWF has played an important role in their recovery for over 30 years, ever since we became the first private conservation group to receive an official invitation from the Chinese government in 1978.</a:t>
            </a:r>
          </a:p>
          <a:p>
            <a:endParaRPr lang="en-US" dirty="0"/>
          </a:p>
        </p:txBody>
      </p:sp>
      <p:sp>
        <p:nvSpPr>
          <p:cNvPr id="4" name="Slide Number Placeholder 3"/>
          <p:cNvSpPr>
            <a:spLocks noGrp="1"/>
          </p:cNvSpPr>
          <p:nvPr>
            <p:ph type="sldNum" sz="quarter" idx="10"/>
          </p:nvPr>
        </p:nvSpPr>
        <p:spPr/>
        <p:txBody>
          <a:bodyPr/>
          <a:lstStyle/>
          <a:p>
            <a:fld id="{59AD0C32-0F70-4C30-BC85-D528DA66C536}" type="slidenum">
              <a:rPr lang="en-US" smtClean="0"/>
              <a:t>8</a:t>
            </a:fld>
            <a:endParaRPr lang="en-US"/>
          </a:p>
        </p:txBody>
      </p:sp>
    </p:spTree>
    <p:extLst>
      <p:ext uri="{BB962C8B-B14F-4D97-AF65-F5344CB8AC3E}">
        <p14:creationId xmlns:p14="http://schemas.microsoft.com/office/powerpoint/2010/main" val="103807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critically endangered population of the Mekong River’s Irrawaddy dolphins became the face of a global campaign to stop a major dam that would also impact local communities and livelihoods. The connection to the “smiling face of the Mekong” influenced more than a quarter of a million people around the world to join WWF in saying no to the Don </a:t>
            </a:r>
            <a:r>
              <a:rPr lang="en-US" sz="1200" kern="1200" dirty="0" err="1">
                <a:solidFill>
                  <a:schemeClr val="tx1"/>
                </a:solidFill>
                <a:effectLst/>
                <a:latin typeface="+mn-lt"/>
                <a:ea typeface="+mn-ea"/>
                <a:cs typeface="+mn-cs"/>
              </a:rPr>
              <a:t>Sahong</a:t>
            </a:r>
            <a:r>
              <a:rPr lang="en-US" sz="1200" kern="1200" dirty="0">
                <a:solidFill>
                  <a:schemeClr val="tx1"/>
                </a:solidFill>
                <a:effectLst/>
                <a:latin typeface="+mn-lt"/>
                <a:ea typeface="+mn-ea"/>
                <a:cs typeface="+mn-cs"/>
              </a:rPr>
              <a:t> dam. This species continues to inspire people to reduce pollution of freshwater sources, improve fishing practices and encourage only sustainable hydropower development.</a:t>
            </a:r>
          </a:p>
          <a:p>
            <a:endParaRPr lang="en-US" dirty="0"/>
          </a:p>
        </p:txBody>
      </p:sp>
      <p:sp>
        <p:nvSpPr>
          <p:cNvPr id="4" name="Slide Number Placeholder 3"/>
          <p:cNvSpPr>
            <a:spLocks noGrp="1"/>
          </p:cNvSpPr>
          <p:nvPr>
            <p:ph type="sldNum" sz="quarter" idx="10"/>
          </p:nvPr>
        </p:nvSpPr>
        <p:spPr/>
        <p:txBody>
          <a:bodyPr/>
          <a:lstStyle/>
          <a:p>
            <a:fld id="{59AD0C32-0F70-4C30-BC85-D528DA66C536}" type="slidenum">
              <a:rPr lang="en-US" smtClean="0"/>
              <a:t>9</a:t>
            </a:fld>
            <a:endParaRPr lang="en-US"/>
          </a:p>
        </p:txBody>
      </p:sp>
    </p:spTree>
    <p:extLst>
      <p:ext uri="{BB962C8B-B14F-4D97-AF65-F5344CB8AC3E}">
        <p14:creationId xmlns:p14="http://schemas.microsoft.com/office/powerpoint/2010/main" val="177910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We focus on protecting populations of some of the world’s most ecologically, economically, and culturally important species—the survival of which are threatened by poaching, illegal trade and habitat loss.</a:t>
            </a:r>
          </a:p>
          <a:p>
            <a:pPr fontAlgn="base"/>
            <a:r>
              <a:rPr lang="en-US" sz="1200" kern="1200" dirty="0">
                <a:solidFill>
                  <a:schemeClr val="tx1"/>
                </a:solidFill>
                <a:effectLst/>
                <a:latin typeface="+mn-lt"/>
                <a:ea typeface="+mn-ea"/>
                <a:cs typeface="+mn-cs"/>
              </a:rPr>
              <a:t>We use the best science available to link on-the-ground work with high-level policy action to create lasting solutions that benefit wild animals as well as the people that live alongside them.</a:t>
            </a:r>
          </a:p>
          <a:p>
            <a:endParaRPr lang="en-US" dirty="0"/>
          </a:p>
        </p:txBody>
      </p:sp>
      <p:sp>
        <p:nvSpPr>
          <p:cNvPr id="4" name="Slide Number Placeholder 3"/>
          <p:cNvSpPr>
            <a:spLocks noGrp="1"/>
          </p:cNvSpPr>
          <p:nvPr>
            <p:ph type="sldNum" sz="quarter" idx="10"/>
          </p:nvPr>
        </p:nvSpPr>
        <p:spPr/>
        <p:txBody>
          <a:bodyPr/>
          <a:lstStyle/>
          <a:p>
            <a:fld id="{59AD0C32-0F70-4C30-BC85-D528DA66C536}" type="slidenum">
              <a:rPr lang="en-US" smtClean="0"/>
              <a:t>10</a:t>
            </a:fld>
            <a:endParaRPr lang="en-US"/>
          </a:p>
        </p:txBody>
      </p:sp>
    </p:spTree>
    <p:extLst>
      <p:ext uri="{BB962C8B-B14F-4D97-AF65-F5344CB8AC3E}">
        <p14:creationId xmlns:p14="http://schemas.microsoft.com/office/powerpoint/2010/main" val="220631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dark ba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229681"/>
            <a:ext cx="9144000" cy="684139"/>
          </a:xfrm>
          <a:solidFill>
            <a:schemeClr val="tx1">
              <a:alpha val="43000"/>
            </a:schemeClr>
          </a:solidFill>
        </p:spPr>
        <p:txBody>
          <a:bodyPr/>
          <a:lstStyle>
            <a:lvl1pPr algn="ctr">
              <a:defRPr sz="3200">
                <a:solidFill>
                  <a:srgbClr val="FFFFFF"/>
                </a:solidFill>
              </a:defRPr>
            </a:lvl1pPr>
          </a:lstStyle>
          <a:p>
            <a:r>
              <a:rPr lang="en-US" dirty="0"/>
              <a:t>Title</a:t>
            </a:r>
          </a:p>
        </p:txBody>
      </p:sp>
    </p:spTree>
    <p:extLst>
      <p:ext uri="{BB962C8B-B14F-4D97-AF65-F5344CB8AC3E}">
        <p14:creationId xmlns:p14="http://schemas.microsoft.com/office/powerpoint/2010/main" val="362664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light ba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229681"/>
            <a:ext cx="9144000" cy="684139"/>
          </a:xfrm>
          <a:solidFill>
            <a:schemeClr val="bg1">
              <a:alpha val="43000"/>
            </a:schemeClr>
          </a:solidFill>
        </p:spPr>
        <p:txBody>
          <a:bodyPr/>
          <a:lstStyle>
            <a:lvl1pPr algn="ctr">
              <a:defRPr sz="3200">
                <a:solidFill>
                  <a:schemeClr val="tx1"/>
                </a:solidFill>
              </a:defRPr>
            </a:lvl1pPr>
          </a:lstStyle>
          <a:p>
            <a:r>
              <a:rPr lang="en-US" dirty="0"/>
              <a:t>Title</a:t>
            </a:r>
          </a:p>
        </p:txBody>
      </p:sp>
    </p:spTree>
    <p:extLst>
      <p:ext uri="{BB962C8B-B14F-4D97-AF65-F5344CB8AC3E}">
        <p14:creationId xmlns:p14="http://schemas.microsoft.com/office/powerpoint/2010/main" val="167840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7424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061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lass box dark">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2" y="1210670"/>
            <a:ext cx="2712831" cy="1508105"/>
          </a:xfrm>
          <a:solidFill>
            <a:schemeClr val="tx1">
              <a:alpha val="45000"/>
            </a:schemeClr>
          </a:solidFill>
        </p:spPr>
        <p:txBody>
          <a:bodyPr wrap="square" lIns="182880" tIns="137160" rIns="182880" bIns="137160" anchor="t">
            <a:spAutoFit/>
          </a:bodyPr>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a sample of a glass box treatment to be placed on top of a photo.</a:t>
            </a:r>
          </a:p>
        </p:txBody>
      </p:sp>
    </p:spTree>
    <p:extLst>
      <p:ext uri="{BB962C8B-B14F-4D97-AF65-F5344CB8AC3E}">
        <p14:creationId xmlns:p14="http://schemas.microsoft.com/office/powerpoint/2010/main" val="205448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lass box l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2" y="1210670"/>
            <a:ext cx="2712831" cy="1508105"/>
          </a:xfrm>
          <a:solidFill>
            <a:schemeClr val="bg1">
              <a:alpha val="45000"/>
            </a:schemeClr>
          </a:solidFill>
        </p:spPr>
        <p:txBody>
          <a:bodyPr wrap="square" lIns="182880" tIns="137160" rIns="182880" bIns="137160" anchor="t">
            <a:spAutoFit/>
          </a:bodyPr>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a sample of a glass box treatment to be placed on top of a photo.</a:t>
            </a:r>
          </a:p>
        </p:txBody>
      </p:sp>
    </p:spTree>
    <p:extLst>
      <p:ext uri="{BB962C8B-B14F-4D97-AF65-F5344CB8AC3E}">
        <p14:creationId xmlns:p14="http://schemas.microsoft.com/office/powerpoint/2010/main" val="56965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53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rgbClr val="EEECE1"/>
        </a:solidFill>
        <a:effectLst/>
      </p:bgPr>
    </p:bg>
    <p:spTree>
      <p:nvGrpSpPr>
        <p:cNvPr id="1" name=""/>
        <p:cNvGrpSpPr/>
        <p:nvPr/>
      </p:nvGrpSpPr>
      <p:grpSpPr>
        <a:xfrm>
          <a:off x="0" y="0"/>
          <a:ext cx="0" cy="0"/>
          <a:chOff x="0" y="0"/>
          <a:chExt cx="0" cy="0"/>
        </a:xfrm>
      </p:grpSpPr>
      <p:pic>
        <p:nvPicPr>
          <p:cNvPr id="2" name="Picture 4" descr="WWF_25mm_no_tab.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532188" y="785813"/>
            <a:ext cx="2090737" cy="312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60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4347"/>
            <a:ext cx="8229600" cy="748882"/>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54235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300588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1" r:id="rId5"/>
    <p:sldLayoutId id="2147483661" r:id="rId6"/>
    <p:sldLayoutId id="2147483659" r:id="rId7"/>
    <p:sldLayoutId id="2147483662" r:id="rId8"/>
  </p:sldLayoutIdLst>
  <p:txStyles>
    <p:titleStyle>
      <a:lvl1pPr algn="l" defTabSz="457200" rtl="0" eaLnBrk="1" latinLnBrk="0" hangingPunct="1">
        <a:spcBef>
          <a:spcPct val="0"/>
        </a:spcBef>
        <a:buNone/>
        <a:defRPr sz="2800" kern="1200">
          <a:solidFill>
            <a:schemeClr val="tx2"/>
          </a:solidFill>
          <a:latin typeface="+mj-lt"/>
          <a:ea typeface="+mj-ea"/>
          <a:cs typeface="+mj-cs"/>
        </a:defRPr>
      </a:lvl1pPr>
    </p:titleStyle>
    <p:bodyStyle>
      <a:lvl1pPr marL="0" indent="0" algn="l" defTabSz="457200" rtl="0" eaLnBrk="1" latinLnBrk="0" hangingPunct="1">
        <a:spcBef>
          <a:spcPts val="0"/>
        </a:spcBef>
        <a:spcAft>
          <a:spcPts val="600"/>
        </a:spcAft>
        <a:buFontTx/>
        <a:buNone/>
        <a:defRPr sz="2000" kern="1200">
          <a:solidFill>
            <a:schemeClr val="tx1"/>
          </a:solidFill>
          <a:latin typeface="+mn-lt"/>
          <a:ea typeface="+mn-ea"/>
          <a:cs typeface="+mn-cs"/>
        </a:defRPr>
      </a:lvl1pPr>
      <a:lvl2pPr marL="231775" indent="-231775" algn="l" defTabSz="457200" rtl="0" eaLnBrk="1" latinLnBrk="0" hangingPunct="1">
        <a:spcBef>
          <a:spcPts val="0"/>
        </a:spcBef>
        <a:spcAft>
          <a:spcPts val="600"/>
        </a:spcAft>
        <a:buSzPct val="90000"/>
        <a:buFont typeface="Arial"/>
        <a:buChar char="•"/>
        <a:defRPr sz="2000" kern="1200">
          <a:solidFill>
            <a:schemeClr val="tx1"/>
          </a:solidFill>
          <a:latin typeface="+mn-lt"/>
          <a:ea typeface="+mn-ea"/>
          <a:cs typeface="+mn-cs"/>
        </a:defRPr>
      </a:lvl2pPr>
      <a:lvl3pPr marL="457200" indent="-225425" algn="l" defTabSz="457200" rtl="0" eaLnBrk="1" latinLnBrk="0" hangingPunct="1">
        <a:spcBef>
          <a:spcPts val="0"/>
        </a:spcBef>
        <a:spcAft>
          <a:spcPts val="600"/>
        </a:spcAft>
        <a:buSzPct val="90000"/>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78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0401C4-B9B4-4A5D-B0BF-43D95AE830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81659"/>
            <a:ext cx="9144000" cy="6858000"/>
          </a:xfrm>
          <a:prstGeom prst="rect">
            <a:avLst/>
          </a:prstGeom>
        </p:spPr>
      </p:pic>
      <p:sp>
        <p:nvSpPr>
          <p:cNvPr id="2" name="Title 1">
            <a:extLst>
              <a:ext uri="{FF2B5EF4-FFF2-40B4-BE49-F238E27FC236}">
                <a16:creationId xmlns:a16="http://schemas.microsoft.com/office/drawing/2014/main" id="{CC0B20A7-7477-4728-A96B-74848EF1B7D8}"/>
              </a:ext>
            </a:extLst>
          </p:cNvPr>
          <p:cNvSpPr>
            <a:spLocks noGrp="1"/>
          </p:cNvSpPr>
          <p:nvPr>
            <p:ph type="ctrTitle"/>
          </p:nvPr>
        </p:nvSpPr>
        <p:spPr/>
        <p:txBody>
          <a:bodyPr/>
          <a:lstStyle/>
          <a:p>
            <a:r>
              <a:rPr lang="en-US" dirty="0"/>
              <a:t>How WWF Works for Wildlife</a:t>
            </a:r>
          </a:p>
        </p:txBody>
      </p:sp>
    </p:spTree>
    <p:extLst>
      <p:ext uri="{BB962C8B-B14F-4D97-AF65-F5344CB8AC3E}">
        <p14:creationId xmlns:p14="http://schemas.microsoft.com/office/powerpoint/2010/main" val="426717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FC6A2A-DB31-4374-8D64-350E5611F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6434"/>
            <a:ext cx="9144000" cy="6096000"/>
          </a:xfrm>
          <a:prstGeom prst="rect">
            <a:avLst/>
          </a:prstGeom>
        </p:spPr>
      </p:pic>
      <p:sp>
        <p:nvSpPr>
          <p:cNvPr id="2" name="Text Placeholder 1">
            <a:extLst>
              <a:ext uri="{FF2B5EF4-FFF2-40B4-BE49-F238E27FC236}">
                <a16:creationId xmlns:a16="http://schemas.microsoft.com/office/drawing/2014/main" id="{692DF0BF-5883-4999-98AD-127314F2593B}"/>
              </a:ext>
            </a:extLst>
          </p:cNvPr>
          <p:cNvSpPr>
            <a:spLocks noGrp="1"/>
          </p:cNvSpPr>
          <p:nvPr>
            <p:ph type="body" idx="1"/>
          </p:nvPr>
        </p:nvSpPr>
        <p:spPr>
          <a:xfrm>
            <a:off x="455612" y="1210670"/>
            <a:ext cx="2712831" cy="892552"/>
          </a:xfrm>
          <a:solidFill>
            <a:schemeClr val="tx1">
              <a:alpha val="45000"/>
            </a:schemeClr>
          </a:solidFill>
        </p:spPr>
        <p:txBody>
          <a:bodyPr/>
          <a:lstStyle/>
          <a:p>
            <a:r>
              <a:rPr lang="en-US" dirty="0">
                <a:solidFill>
                  <a:schemeClr val="bg1"/>
                </a:solidFill>
              </a:rPr>
              <a:t>Working to double the number of tigers.</a:t>
            </a:r>
          </a:p>
        </p:txBody>
      </p:sp>
    </p:spTree>
    <p:extLst>
      <p:ext uri="{BB962C8B-B14F-4D97-AF65-F5344CB8AC3E}">
        <p14:creationId xmlns:p14="http://schemas.microsoft.com/office/powerpoint/2010/main" val="334056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20BA3C-03B5-4FCF-9DA3-7439B4679E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00487"/>
            <a:ext cx="9241436" cy="6153256"/>
          </a:xfrm>
          <a:prstGeom prst="rect">
            <a:avLst/>
          </a:prstGeom>
        </p:spPr>
      </p:pic>
      <p:sp>
        <p:nvSpPr>
          <p:cNvPr id="2" name="Text Placeholder 1">
            <a:extLst>
              <a:ext uri="{FF2B5EF4-FFF2-40B4-BE49-F238E27FC236}">
                <a16:creationId xmlns:a16="http://schemas.microsoft.com/office/drawing/2014/main" id="{C5C6871C-56EE-4AF3-BBF2-239A8C3B38EA}"/>
              </a:ext>
            </a:extLst>
          </p:cNvPr>
          <p:cNvSpPr>
            <a:spLocks noGrp="1"/>
          </p:cNvSpPr>
          <p:nvPr>
            <p:ph type="body" idx="1"/>
          </p:nvPr>
        </p:nvSpPr>
        <p:spPr>
          <a:xfrm>
            <a:off x="5132543" y="715995"/>
            <a:ext cx="2712831" cy="1200329"/>
          </a:xfrm>
        </p:spPr>
        <p:txBody>
          <a:bodyPr/>
          <a:lstStyle/>
          <a:p>
            <a:r>
              <a:rPr lang="en-US" dirty="0"/>
              <a:t>Empowering people to protect their local wildlife.</a:t>
            </a:r>
          </a:p>
        </p:txBody>
      </p:sp>
    </p:spTree>
    <p:extLst>
      <p:ext uri="{BB962C8B-B14F-4D97-AF65-F5344CB8AC3E}">
        <p14:creationId xmlns:p14="http://schemas.microsoft.com/office/powerpoint/2010/main" val="404506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97A73E-2645-4B08-9C08-59266F927D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10670"/>
            <a:ext cx="9549159" cy="6354170"/>
          </a:xfrm>
          <a:prstGeom prst="rect">
            <a:avLst/>
          </a:prstGeom>
        </p:spPr>
      </p:pic>
      <p:sp>
        <p:nvSpPr>
          <p:cNvPr id="2" name="Text Placeholder 1">
            <a:extLst>
              <a:ext uri="{FF2B5EF4-FFF2-40B4-BE49-F238E27FC236}">
                <a16:creationId xmlns:a16="http://schemas.microsoft.com/office/drawing/2014/main" id="{D9B848F3-7DC1-4BD6-B4B2-38F115B01371}"/>
              </a:ext>
            </a:extLst>
          </p:cNvPr>
          <p:cNvSpPr>
            <a:spLocks noGrp="1"/>
          </p:cNvSpPr>
          <p:nvPr>
            <p:ph type="body" idx="1"/>
          </p:nvPr>
        </p:nvSpPr>
        <p:spPr>
          <a:xfrm>
            <a:off x="455612" y="1210670"/>
            <a:ext cx="2712831" cy="892552"/>
          </a:xfrm>
          <a:solidFill>
            <a:schemeClr val="tx1">
              <a:alpha val="45000"/>
            </a:schemeClr>
          </a:solidFill>
        </p:spPr>
        <p:txBody>
          <a:bodyPr/>
          <a:lstStyle/>
          <a:p>
            <a:r>
              <a:rPr lang="en-US" dirty="0">
                <a:solidFill>
                  <a:schemeClr val="bg1"/>
                </a:solidFill>
              </a:rPr>
              <a:t>Shutting down Asia’s ivory markets.</a:t>
            </a:r>
          </a:p>
        </p:txBody>
      </p:sp>
    </p:spTree>
    <p:extLst>
      <p:ext uri="{BB962C8B-B14F-4D97-AF65-F5344CB8AC3E}">
        <p14:creationId xmlns:p14="http://schemas.microsoft.com/office/powerpoint/2010/main" val="395088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D4CB0F-194C-4AEA-AC63-3329B797C5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43971"/>
            <a:ext cx="9218336" cy="6145557"/>
          </a:xfrm>
          <a:prstGeom prst="rect">
            <a:avLst/>
          </a:prstGeom>
        </p:spPr>
      </p:pic>
      <p:sp>
        <p:nvSpPr>
          <p:cNvPr id="2" name="Text Placeholder 1">
            <a:extLst>
              <a:ext uri="{FF2B5EF4-FFF2-40B4-BE49-F238E27FC236}">
                <a16:creationId xmlns:a16="http://schemas.microsoft.com/office/drawing/2014/main" id="{B0289CF8-2BE0-420A-8783-22BF637BB32F}"/>
              </a:ext>
            </a:extLst>
          </p:cNvPr>
          <p:cNvSpPr>
            <a:spLocks noGrp="1"/>
          </p:cNvSpPr>
          <p:nvPr>
            <p:ph type="body" idx="1"/>
          </p:nvPr>
        </p:nvSpPr>
        <p:spPr>
          <a:xfrm>
            <a:off x="5837081" y="3129411"/>
            <a:ext cx="2712831" cy="892552"/>
          </a:xfrm>
        </p:spPr>
        <p:txBody>
          <a:bodyPr/>
          <a:lstStyle/>
          <a:p>
            <a:r>
              <a:rPr lang="en-US" dirty="0"/>
              <a:t>Stopping wildlife crime. </a:t>
            </a:r>
          </a:p>
        </p:txBody>
      </p:sp>
    </p:spTree>
    <p:extLst>
      <p:ext uri="{BB962C8B-B14F-4D97-AF65-F5344CB8AC3E}">
        <p14:creationId xmlns:p14="http://schemas.microsoft.com/office/powerpoint/2010/main" val="47111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9" name="TextBox 8"/>
          <p:cNvSpPr txBox="1"/>
          <p:nvPr/>
        </p:nvSpPr>
        <p:spPr>
          <a:xfrm>
            <a:off x="457200" y="435191"/>
            <a:ext cx="4751283" cy="512116"/>
          </a:xfrm>
          <a:prstGeom prst="rect">
            <a:avLst/>
          </a:prstGeom>
          <a:noFill/>
        </p:spPr>
        <p:txBody>
          <a:bodyPr wrap="square" lIns="0" tIns="0" rIns="0" bIns="0" rtlCol="0" anchor="ctr">
            <a:noAutofit/>
          </a:bodyPr>
          <a:lstStyle/>
          <a:p>
            <a:r>
              <a:rPr lang="en-US" sz="2800" dirty="0">
                <a:solidFill>
                  <a:schemeClr val="bg1"/>
                </a:solidFill>
              </a:rPr>
              <a:t>Projects</a:t>
            </a:r>
          </a:p>
        </p:txBody>
      </p:sp>
      <p:pic>
        <p:nvPicPr>
          <p:cNvPr id="3" name="Picture 2">
            <a:extLst>
              <a:ext uri="{FF2B5EF4-FFF2-40B4-BE49-F238E27FC236}">
                <a16:creationId xmlns:a16="http://schemas.microsoft.com/office/drawing/2014/main" id="{94CEED85-8B5F-4EC0-BB77-39AC917282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3993" y="1348752"/>
            <a:ext cx="2606040" cy="2606040"/>
          </a:xfrm>
          <a:prstGeom prst="rect">
            <a:avLst/>
          </a:prstGeom>
        </p:spPr>
      </p:pic>
      <p:pic>
        <p:nvPicPr>
          <p:cNvPr id="10" name="Picture 9">
            <a:extLst>
              <a:ext uri="{FF2B5EF4-FFF2-40B4-BE49-F238E27FC236}">
                <a16:creationId xmlns:a16="http://schemas.microsoft.com/office/drawing/2014/main" id="{DB4C98F2-9833-47B6-8C9D-306B0CCFAD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85154" y="1348752"/>
            <a:ext cx="2606039" cy="2606785"/>
          </a:xfrm>
          <a:prstGeom prst="rect">
            <a:avLst/>
          </a:prstGeom>
        </p:spPr>
      </p:pic>
      <p:pic>
        <p:nvPicPr>
          <p:cNvPr id="12" name="Picture 11">
            <a:extLst>
              <a:ext uri="{FF2B5EF4-FFF2-40B4-BE49-F238E27FC236}">
                <a16:creationId xmlns:a16="http://schemas.microsoft.com/office/drawing/2014/main" id="{D4BC54BE-9ADA-4BE8-A358-0F2A4D7544C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46314" y="1358780"/>
            <a:ext cx="2606039" cy="2596757"/>
          </a:xfrm>
          <a:prstGeom prst="rect">
            <a:avLst/>
          </a:prstGeom>
        </p:spPr>
      </p:pic>
      <p:sp>
        <p:nvSpPr>
          <p:cNvPr id="13" name="TextBox 12">
            <a:extLst>
              <a:ext uri="{FF2B5EF4-FFF2-40B4-BE49-F238E27FC236}">
                <a16:creationId xmlns:a16="http://schemas.microsoft.com/office/drawing/2014/main" id="{AC207247-4F39-49FE-BDD8-5D994D11C649}"/>
              </a:ext>
            </a:extLst>
          </p:cNvPr>
          <p:cNvSpPr txBox="1"/>
          <p:nvPr/>
        </p:nvSpPr>
        <p:spPr>
          <a:xfrm>
            <a:off x="423994" y="4087531"/>
            <a:ext cx="2606040" cy="646331"/>
          </a:xfrm>
          <a:prstGeom prst="rect">
            <a:avLst/>
          </a:prstGeom>
          <a:noFill/>
        </p:spPr>
        <p:txBody>
          <a:bodyPr wrap="square" rtlCol="0">
            <a:spAutoFit/>
          </a:bodyPr>
          <a:lstStyle/>
          <a:p>
            <a:r>
              <a:rPr lang="en-US" dirty="0">
                <a:solidFill>
                  <a:schemeClr val="bg1"/>
                </a:solidFill>
              </a:rPr>
              <a:t>Wildlife Crime Technology Project</a:t>
            </a:r>
          </a:p>
        </p:txBody>
      </p:sp>
      <p:sp>
        <p:nvSpPr>
          <p:cNvPr id="14" name="TextBox 13">
            <a:extLst>
              <a:ext uri="{FF2B5EF4-FFF2-40B4-BE49-F238E27FC236}">
                <a16:creationId xmlns:a16="http://schemas.microsoft.com/office/drawing/2014/main" id="{A93F3D0F-C21F-4213-8FB9-5C0ADD05404C}"/>
              </a:ext>
            </a:extLst>
          </p:cNvPr>
          <p:cNvSpPr txBox="1"/>
          <p:nvPr/>
        </p:nvSpPr>
        <p:spPr>
          <a:xfrm>
            <a:off x="3285154" y="4087531"/>
            <a:ext cx="2606040" cy="369332"/>
          </a:xfrm>
          <a:prstGeom prst="rect">
            <a:avLst/>
          </a:prstGeom>
          <a:noFill/>
        </p:spPr>
        <p:txBody>
          <a:bodyPr wrap="square" rtlCol="0">
            <a:spAutoFit/>
          </a:bodyPr>
          <a:lstStyle/>
          <a:p>
            <a:r>
              <a:rPr lang="en-US" dirty="0">
                <a:solidFill>
                  <a:schemeClr val="bg1"/>
                </a:solidFill>
              </a:rPr>
              <a:t>WILDLABS.NET</a:t>
            </a:r>
          </a:p>
        </p:txBody>
      </p:sp>
      <p:sp>
        <p:nvSpPr>
          <p:cNvPr id="15" name="TextBox 14">
            <a:extLst>
              <a:ext uri="{FF2B5EF4-FFF2-40B4-BE49-F238E27FC236}">
                <a16:creationId xmlns:a16="http://schemas.microsoft.com/office/drawing/2014/main" id="{BB65A74E-CB00-475F-9235-D32959FD469B}"/>
              </a:ext>
            </a:extLst>
          </p:cNvPr>
          <p:cNvSpPr txBox="1"/>
          <p:nvPr/>
        </p:nvSpPr>
        <p:spPr>
          <a:xfrm>
            <a:off x="6146314" y="4087530"/>
            <a:ext cx="2606040" cy="646331"/>
          </a:xfrm>
          <a:prstGeom prst="rect">
            <a:avLst/>
          </a:prstGeom>
          <a:noFill/>
        </p:spPr>
        <p:txBody>
          <a:bodyPr wrap="square" rtlCol="0">
            <a:spAutoFit/>
          </a:bodyPr>
          <a:lstStyle/>
          <a:p>
            <a:r>
              <a:rPr lang="en-US" dirty="0">
                <a:solidFill>
                  <a:schemeClr val="bg1"/>
                </a:solidFill>
              </a:rPr>
              <a:t>Zero Poaching in Selous</a:t>
            </a:r>
          </a:p>
        </p:txBody>
      </p:sp>
    </p:spTree>
    <p:extLst>
      <p:ext uri="{BB962C8B-B14F-4D97-AF65-F5344CB8AC3E}">
        <p14:creationId xmlns:p14="http://schemas.microsoft.com/office/powerpoint/2010/main" val="15728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B4930D-44F1-4F17-8985-9C4EB33866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005902"/>
            <a:ext cx="9224103" cy="6149402"/>
          </a:xfrm>
          <a:prstGeom prst="rect">
            <a:avLst/>
          </a:prstGeom>
        </p:spPr>
      </p:pic>
      <p:sp>
        <p:nvSpPr>
          <p:cNvPr id="2" name="Title 1">
            <a:extLst>
              <a:ext uri="{FF2B5EF4-FFF2-40B4-BE49-F238E27FC236}">
                <a16:creationId xmlns:a16="http://schemas.microsoft.com/office/drawing/2014/main" id="{89121584-05F1-4987-B30C-5BD8184300AE}"/>
              </a:ext>
            </a:extLst>
          </p:cNvPr>
          <p:cNvSpPr>
            <a:spLocks noGrp="1"/>
          </p:cNvSpPr>
          <p:nvPr>
            <p:ph type="ctrTitle"/>
          </p:nvPr>
        </p:nvSpPr>
        <p:spPr/>
        <p:txBody>
          <a:bodyPr/>
          <a:lstStyle/>
          <a:p>
            <a:r>
              <a:rPr lang="en-US" dirty="0"/>
              <a:t>worldwildlife.org/initiatives/wildlife-conservation</a:t>
            </a:r>
          </a:p>
        </p:txBody>
      </p:sp>
    </p:spTree>
    <p:extLst>
      <p:ext uri="{BB962C8B-B14F-4D97-AF65-F5344CB8AC3E}">
        <p14:creationId xmlns:p14="http://schemas.microsoft.com/office/powerpoint/2010/main" val="296356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3749" y="524604"/>
            <a:ext cx="8248313" cy="423662"/>
          </a:xfrm>
          <a:prstGeom prst="rect">
            <a:avLst/>
          </a:prstGeom>
        </p:spPr>
        <p:txBody>
          <a:bodyPr lIns="0" tIns="0" rIns="0" bIns="0" anchor="ctr"/>
          <a:lstStyle>
            <a:lvl1pPr algn="l" defTabSz="457200" rtl="0" eaLnBrk="0" fontAlgn="base" hangingPunct="0">
              <a:spcBef>
                <a:spcPct val="0"/>
              </a:spcBef>
              <a:spcAft>
                <a:spcPct val="0"/>
              </a:spcAft>
              <a:defRPr sz="2800" kern="1200">
                <a:solidFill>
                  <a:srgbClr val="31859C"/>
                </a:solidFill>
                <a:latin typeface="+mj-lt"/>
                <a:ea typeface="+mj-ea"/>
                <a:cs typeface="+mj-cs"/>
              </a:defRPr>
            </a:lvl1pPr>
            <a:lvl2pPr algn="l" defTabSz="457200" rtl="0" eaLnBrk="0" fontAlgn="base" hangingPunct="0">
              <a:spcBef>
                <a:spcPct val="0"/>
              </a:spcBef>
              <a:spcAft>
                <a:spcPct val="0"/>
              </a:spcAft>
              <a:defRPr sz="2400">
                <a:solidFill>
                  <a:srgbClr val="31859C"/>
                </a:solidFill>
                <a:latin typeface="Arial" pitchFamily="34" charset="0"/>
              </a:defRPr>
            </a:lvl2pPr>
            <a:lvl3pPr algn="l" defTabSz="457200" rtl="0" eaLnBrk="0" fontAlgn="base" hangingPunct="0">
              <a:spcBef>
                <a:spcPct val="0"/>
              </a:spcBef>
              <a:spcAft>
                <a:spcPct val="0"/>
              </a:spcAft>
              <a:defRPr sz="2400">
                <a:solidFill>
                  <a:srgbClr val="31859C"/>
                </a:solidFill>
                <a:latin typeface="Arial" pitchFamily="34" charset="0"/>
              </a:defRPr>
            </a:lvl3pPr>
            <a:lvl4pPr algn="l" defTabSz="457200" rtl="0" eaLnBrk="0" fontAlgn="base" hangingPunct="0">
              <a:spcBef>
                <a:spcPct val="0"/>
              </a:spcBef>
              <a:spcAft>
                <a:spcPct val="0"/>
              </a:spcAft>
              <a:defRPr sz="2400">
                <a:solidFill>
                  <a:srgbClr val="31859C"/>
                </a:solidFill>
                <a:latin typeface="Arial" pitchFamily="34" charset="0"/>
              </a:defRPr>
            </a:lvl4pPr>
            <a:lvl5pPr algn="l" defTabSz="457200" rtl="0" eaLnBrk="0" fontAlgn="base" hangingPunct="0">
              <a:spcBef>
                <a:spcPct val="0"/>
              </a:spcBef>
              <a:spcAft>
                <a:spcPct val="0"/>
              </a:spcAft>
              <a:defRPr sz="2400">
                <a:solidFill>
                  <a:srgbClr val="31859C"/>
                </a:solidFill>
                <a:latin typeface="Arial" pitchFamily="34" charset="0"/>
              </a:defRPr>
            </a:lvl5pPr>
            <a:lvl6pPr marL="457200" algn="l" defTabSz="457200" rtl="0" fontAlgn="base">
              <a:spcBef>
                <a:spcPct val="0"/>
              </a:spcBef>
              <a:spcAft>
                <a:spcPct val="0"/>
              </a:spcAft>
              <a:defRPr sz="2400">
                <a:solidFill>
                  <a:srgbClr val="31859C"/>
                </a:solidFill>
                <a:latin typeface="Arial" pitchFamily="34" charset="0"/>
              </a:defRPr>
            </a:lvl6pPr>
            <a:lvl7pPr marL="914400" algn="l" defTabSz="457200" rtl="0" fontAlgn="base">
              <a:spcBef>
                <a:spcPct val="0"/>
              </a:spcBef>
              <a:spcAft>
                <a:spcPct val="0"/>
              </a:spcAft>
              <a:defRPr sz="2400">
                <a:solidFill>
                  <a:srgbClr val="31859C"/>
                </a:solidFill>
                <a:latin typeface="Arial" pitchFamily="34" charset="0"/>
              </a:defRPr>
            </a:lvl7pPr>
            <a:lvl8pPr marL="1371600" algn="l" defTabSz="457200" rtl="0" fontAlgn="base">
              <a:spcBef>
                <a:spcPct val="0"/>
              </a:spcBef>
              <a:spcAft>
                <a:spcPct val="0"/>
              </a:spcAft>
              <a:defRPr sz="2400">
                <a:solidFill>
                  <a:srgbClr val="31859C"/>
                </a:solidFill>
                <a:latin typeface="Arial" pitchFamily="34" charset="0"/>
              </a:defRPr>
            </a:lvl8pPr>
            <a:lvl9pPr marL="1828800" algn="l" defTabSz="457200" rtl="0" fontAlgn="base">
              <a:spcBef>
                <a:spcPct val="0"/>
              </a:spcBef>
              <a:spcAft>
                <a:spcPct val="0"/>
              </a:spcAft>
              <a:defRPr sz="2400">
                <a:solidFill>
                  <a:srgbClr val="31859C"/>
                </a:solidFill>
                <a:latin typeface="Arial" pitchFamily="34" charset="0"/>
              </a:defRPr>
            </a:lvl9pPr>
          </a:lstStyle>
          <a:p>
            <a:pPr algn="just"/>
            <a:r>
              <a:rPr lang="en-US" sz="1800" dirty="0"/>
              <a:t>Photo Credits</a:t>
            </a:r>
          </a:p>
        </p:txBody>
      </p:sp>
      <p:sp>
        <p:nvSpPr>
          <p:cNvPr id="4" name="Text Placeholder 3"/>
          <p:cNvSpPr txBox="1">
            <a:spLocks/>
          </p:cNvSpPr>
          <p:nvPr/>
        </p:nvSpPr>
        <p:spPr>
          <a:xfrm>
            <a:off x="463749" y="1201890"/>
            <a:ext cx="8244965" cy="3647231"/>
          </a:xfrm>
          <a:prstGeom prst="rect">
            <a:avLst/>
          </a:prstGeom>
        </p:spPr>
        <p:txBody>
          <a:bodyPr lIns="0" tIns="0" rIns="0" bIns="0" numCol="2" spcCol="0"/>
          <a:lstStyle>
            <a:lvl1pPr marL="0" indent="0" algn="l" defTabSz="457200" rtl="0" eaLnBrk="0" fontAlgn="base" hangingPunct="0">
              <a:spcBef>
                <a:spcPct val="20000"/>
              </a:spcBef>
              <a:spcAft>
                <a:spcPct val="0"/>
              </a:spcAft>
              <a:buFont typeface="Arial" pitchFamily="34" charset="0"/>
              <a:buNone/>
              <a:defRPr sz="2000" kern="1200">
                <a:solidFill>
                  <a:schemeClr val="tx1"/>
                </a:solidFill>
                <a:latin typeface="+mn-lt"/>
                <a:ea typeface="+mn-ea"/>
                <a:cs typeface="+mn-cs"/>
              </a:defRPr>
            </a:lvl1pPr>
            <a:lvl2pPr marL="457200" indent="0" algn="l" defTabSz="457200" rtl="0" eaLnBrk="0" fontAlgn="base" hangingPunct="0">
              <a:spcBef>
                <a:spcPct val="20000"/>
              </a:spcBef>
              <a:spcAft>
                <a:spcPct val="0"/>
              </a:spcAft>
              <a:buFont typeface="Arial" pitchFamily="34" charset="0"/>
              <a:buNone/>
              <a:defRPr sz="1400" kern="1200">
                <a:solidFill>
                  <a:schemeClr val="tx1"/>
                </a:solidFill>
                <a:latin typeface="+mn-lt"/>
                <a:ea typeface="+mn-ea"/>
                <a:cs typeface="+mn-cs"/>
              </a:defRPr>
            </a:lvl2pPr>
            <a:lvl3pPr marL="468312" indent="-285750" algn="l" defTabSz="457200" rtl="0" eaLnBrk="0" fontAlgn="base" hangingPunct="0">
              <a:spcBef>
                <a:spcPct val="20000"/>
              </a:spcBef>
              <a:spcAft>
                <a:spcPct val="0"/>
              </a:spcAft>
              <a:buFont typeface="Arial"/>
              <a:buChar char="•"/>
              <a:defRPr sz="2000" kern="1200">
                <a:solidFill>
                  <a:schemeClr val="tx1"/>
                </a:solidFill>
                <a:latin typeface="+mn-lt"/>
                <a:ea typeface="+mn-ea"/>
                <a:cs typeface="+mn-cs"/>
              </a:defRPr>
            </a:lvl3pPr>
            <a:lvl4pPr marL="1371600" indent="0" algn="l" defTabSz="457200" rtl="0" eaLnBrk="0" fontAlgn="base" hangingPunct="0">
              <a:spcBef>
                <a:spcPct val="20000"/>
              </a:spcBef>
              <a:spcAft>
                <a:spcPct val="0"/>
              </a:spcAft>
              <a:buFont typeface="Arial" pitchFamily="34" charset="0"/>
              <a:buNone/>
              <a:defRPr sz="1600" kern="1200" baseline="0">
                <a:solidFill>
                  <a:schemeClr val="tx1"/>
                </a:solidFill>
                <a:latin typeface="+mn-lt"/>
                <a:ea typeface="+mn-ea"/>
                <a:cs typeface="+mn-cs"/>
              </a:defRPr>
            </a:lvl4pPr>
            <a:lvl5pPr marL="1828800" indent="0" algn="l" defTabSz="457200" rtl="0" eaLnBrk="0" fontAlgn="base" hangingPunct="0">
              <a:spcBef>
                <a:spcPct val="20000"/>
              </a:spcBef>
              <a:spcAft>
                <a:spcPct val="0"/>
              </a:spcAft>
              <a:buFont typeface="Arial" pitchFamily="34" charset="0"/>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200"/>
              </a:spcAft>
            </a:pPr>
            <a:r>
              <a:rPr lang="en-US" sz="800" b="1" dirty="0">
                <a:ea typeface="ＭＳ 明朝"/>
                <a:cs typeface="Arial"/>
              </a:rPr>
              <a:t>Page 2: </a:t>
            </a:r>
            <a:r>
              <a:rPr lang="it-IT" sz="800" dirty="0">
                <a:ea typeface="ＭＳ 明朝"/>
                <a:cs typeface="Arial"/>
              </a:rPr>
              <a:t>© R.Isotti, A.Cambone / Homo Ambiens / WWF</a:t>
            </a:r>
          </a:p>
          <a:p>
            <a:pPr>
              <a:spcBef>
                <a:spcPts val="0"/>
              </a:spcBef>
              <a:spcAft>
                <a:spcPts val="200"/>
              </a:spcAft>
            </a:pPr>
            <a:r>
              <a:rPr lang="en-US" sz="800" b="1" dirty="0">
                <a:ea typeface="ＭＳ 明朝"/>
                <a:cs typeface="Arial"/>
              </a:rPr>
              <a:t>Page 3:</a:t>
            </a:r>
            <a:r>
              <a:rPr lang="en-US" sz="800" dirty="0">
                <a:ea typeface="ＭＳ 明朝"/>
                <a:cs typeface="Arial"/>
              </a:rPr>
              <a:t> © WWF-US / Colby Loucks</a:t>
            </a:r>
          </a:p>
          <a:p>
            <a:pPr>
              <a:spcBef>
                <a:spcPts val="0"/>
              </a:spcBef>
              <a:spcAft>
                <a:spcPts val="200"/>
              </a:spcAft>
            </a:pPr>
            <a:r>
              <a:rPr lang="en-US" sz="800" b="1" dirty="0">
                <a:ea typeface="ＭＳ 明朝"/>
                <a:cs typeface="Arial"/>
              </a:rPr>
              <a:t>Page 4: </a:t>
            </a:r>
            <a:r>
              <a:rPr lang="nl-NL" sz="800" dirty="0">
                <a:ea typeface="ＭＳ 明朝"/>
                <a:cs typeface="Arial"/>
              </a:rPr>
              <a:t>© Jaap van der Waarde / WWF Netherlands</a:t>
            </a:r>
          </a:p>
          <a:p>
            <a:pPr>
              <a:spcBef>
                <a:spcPts val="0"/>
              </a:spcBef>
              <a:spcAft>
                <a:spcPts val="200"/>
              </a:spcAft>
            </a:pPr>
            <a:r>
              <a:rPr lang="en-US" sz="800" b="1" dirty="0">
                <a:ea typeface="ＭＳ 明朝"/>
                <a:cs typeface="Arial"/>
              </a:rPr>
              <a:t>Page 5:</a:t>
            </a:r>
            <a:r>
              <a:rPr lang="en-US" sz="800" dirty="0">
                <a:ea typeface="ＭＳ 明朝"/>
                <a:cs typeface="Arial"/>
              </a:rPr>
              <a:t> © Martin Harvey / WWF</a:t>
            </a:r>
            <a:endParaRPr lang="en-US" sz="800" dirty="0"/>
          </a:p>
          <a:p>
            <a:pPr>
              <a:spcBef>
                <a:spcPts val="0"/>
              </a:spcBef>
              <a:spcAft>
                <a:spcPts val="200"/>
              </a:spcAft>
            </a:pPr>
            <a:r>
              <a:rPr lang="en-US" sz="800" b="1" dirty="0">
                <a:ea typeface="ＭＳ 明朝"/>
                <a:cs typeface="Arial"/>
              </a:rPr>
              <a:t>Page 6:</a:t>
            </a:r>
            <a:r>
              <a:rPr lang="en-US" sz="800" dirty="0">
                <a:ea typeface="ＭＳ 明朝"/>
                <a:cs typeface="Arial"/>
              </a:rPr>
              <a:t> © Georgina Goodwin / Shoot The Earth / WWF-UK</a:t>
            </a:r>
          </a:p>
          <a:p>
            <a:pPr>
              <a:spcBef>
                <a:spcPts val="0"/>
              </a:spcBef>
              <a:spcAft>
                <a:spcPts val="200"/>
              </a:spcAft>
            </a:pPr>
            <a:r>
              <a:rPr lang="en-US" sz="800" b="1" dirty="0">
                <a:ea typeface="ＭＳ 明朝"/>
                <a:cs typeface="Arial"/>
              </a:rPr>
              <a:t>Page 7: </a:t>
            </a:r>
            <a:r>
              <a:rPr lang="en-US" sz="800" dirty="0">
                <a:ea typeface="ＭＳ 明朝"/>
                <a:cs typeface="Arial"/>
              </a:rPr>
              <a:t>© Greg Armfield / WWF-UK</a:t>
            </a:r>
          </a:p>
          <a:p>
            <a:pPr>
              <a:spcBef>
                <a:spcPts val="0"/>
              </a:spcBef>
              <a:spcAft>
                <a:spcPts val="200"/>
              </a:spcAft>
            </a:pPr>
            <a:r>
              <a:rPr lang="en-US" sz="800" b="1" dirty="0">
                <a:ea typeface="ＭＳ 明朝"/>
                <a:cs typeface="Arial"/>
              </a:rPr>
              <a:t>Page 8:</a:t>
            </a:r>
            <a:r>
              <a:rPr lang="en-US" sz="800" dirty="0">
                <a:ea typeface="ＭＳ 明朝"/>
                <a:cs typeface="Arial"/>
              </a:rPr>
              <a:t> © Sharon Fisher</a:t>
            </a:r>
          </a:p>
          <a:p>
            <a:pPr>
              <a:spcBef>
                <a:spcPts val="0"/>
              </a:spcBef>
              <a:spcAft>
                <a:spcPts val="200"/>
              </a:spcAft>
            </a:pPr>
            <a:r>
              <a:rPr lang="en-US" sz="800" b="1" dirty="0">
                <a:ea typeface="ＭＳ 明朝"/>
                <a:cs typeface="Arial"/>
              </a:rPr>
              <a:t>Page 9:</a:t>
            </a:r>
            <a:r>
              <a:rPr lang="en-US" sz="800" dirty="0">
                <a:ea typeface="ＭＳ 明朝"/>
                <a:cs typeface="Arial"/>
              </a:rPr>
              <a:t> © naturepl.com  / Roland </a:t>
            </a:r>
            <a:r>
              <a:rPr lang="en-US" sz="800" dirty="0" err="1">
                <a:ea typeface="ＭＳ 明朝"/>
                <a:cs typeface="Arial"/>
              </a:rPr>
              <a:t>Seitre</a:t>
            </a:r>
            <a:r>
              <a:rPr lang="en-US" sz="800" dirty="0">
                <a:ea typeface="ＭＳ 明朝"/>
                <a:cs typeface="Arial"/>
              </a:rPr>
              <a:t> / WWF</a:t>
            </a:r>
            <a:endParaRPr lang="en-US" sz="800" dirty="0"/>
          </a:p>
          <a:p>
            <a:pPr>
              <a:spcBef>
                <a:spcPts val="0"/>
              </a:spcBef>
              <a:spcAft>
                <a:spcPts val="200"/>
              </a:spcAft>
            </a:pPr>
            <a:r>
              <a:rPr lang="en-US" sz="800" b="1" dirty="0">
                <a:ea typeface="ＭＳ 明朝"/>
                <a:cs typeface="Arial"/>
              </a:rPr>
              <a:t>Page 10:</a:t>
            </a:r>
            <a:r>
              <a:rPr lang="en-US" sz="800" dirty="0">
                <a:ea typeface="ＭＳ 明朝"/>
                <a:cs typeface="Arial"/>
              </a:rPr>
              <a:t> © Kirsten Lies-Warfield</a:t>
            </a:r>
          </a:p>
          <a:p>
            <a:pPr>
              <a:spcBef>
                <a:spcPts val="0"/>
              </a:spcBef>
              <a:spcAft>
                <a:spcPts val="200"/>
              </a:spcAft>
            </a:pPr>
            <a:r>
              <a:rPr lang="en-US" sz="800" b="1" dirty="0">
                <a:ea typeface="ＭＳ 明朝"/>
                <a:cs typeface="Arial"/>
              </a:rPr>
              <a:t>Page 11:</a:t>
            </a:r>
            <a:r>
              <a:rPr lang="en-US" sz="800" dirty="0">
                <a:ea typeface="ＭＳ 明朝"/>
                <a:cs typeface="Arial"/>
              </a:rPr>
              <a:t> © </a:t>
            </a:r>
            <a:r>
              <a:rPr lang="en-US" sz="800" dirty="0" err="1">
                <a:ea typeface="ＭＳ 明朝"/>
                <a:cs typeface="Arial"/>
              </a:rPr>
              <a:t>Sanskar</a:t>
            </a:r>
            <a:r>
              <a:rPr lang="en-US" sz="800" dirty="0">
                <a:ea typeface="ＭＳ 明朝"/>
                <a:cs typeface="Arial"/>
              </a:rPr>
              <a:t> </a:t>
            </a:r>
            <a:r>
              <a:rPr lang="en-US" sz="800" dirty="0" err="1">
                <a:ea typeface="ＭＳ 明朝"/>
                <a:cs typeface="Arial"/>
              </a:rPr>
              <a:t>Khedekar</a:t>
            </a:r>
            <a:endParaRPr lang="en-US" sz="800" dirty="0">
              <a:ea typeface="ＭＳ 明朝"/>
              <a:cs typeface="Arial"/>
            </a:endParaRPr>
          </a:p>
          <a:p>
            <a:pPr>
              <a:spcBef>
                <a:spcPts val="0"/>
              </a:spcBef>
              <a:spcAft>
                <a:spcPts val="200"/>
              </a:spcAft>
            </a:pPr>
            <a:r>
              <a:rPr lang="en-US" sz="800" b="1" dirty="0">
                <a:ea typeface="ＭＳ 明朝"/>
                <a:cs typeface="Arial"/>
              </a:rPr>
              <a:t>Page 12:</a:t>
            </a:r>
            <a:r>
              <a:rPr lang="en-US" sz="800" dirty="0">
                <a:ea typeface="ＭＳ 明朝"/>
                <a:cs typeface="Arial"/>
              </a:rPr>
              <a:t> © Gareth Bentley / WWF-US</a:t>
            </a:r>
          </a:p>
          <a:p>
            <a:pPr>
              <a:spcBef>
                <a:spcPts val="0"/>
              </a:spcBef>
              <a:spcAft>
                <a:spcPts val="200"/>
              </a:spcAft>
            </a:pPr>
            <a:r>
              <a:rPr lang="en-US" sz="800" b="1" dirty="0">
                <a:ea typeface="ＭＳ 明朝"/>
                <a:cs typeface="Arial"/>
              </a:rPr>
              <a:t>Page 13:</a:t>
            </a:r>
            <a:r>
              <a:rPr lang="en-US" sz="800" dirty="0">
                <a:ea typeface="ＭＳ 明朝"/>
                <a:cs typeface="Arial"/>
              </a:rPr>
              <a:t> © Jamie </a:t>
            </a:r>
            <a:r>
              <a:rPr lang="en-US" sz="800" dirty="0" err="1">
                <a:ea typeface="ＭＳ 明朝"/>
                <a:cs typeface="Arial"/>
              </a:rPr>
              <a:t>Cotten</a:t>
            </a:r>
            <a:r>
              <a:rPr lang="en-US" sz="800" dirty="0">
                <a:ea typeface="ＭＳ 明朝"/>
                <a:cs typeface="Arial"/>
              </a:rPr>
              <a:t> / IFAW / WWF-US</a:t>
            </a:r>
            <a:endParaRPr lang="en-US" sz="800" dirty="0"/>
          </a:p>
          <a:p>
            <a:pPr>
              <a:spcBef>
                <a:spcPts val="0"/>
              </a:spcBef>
              <a:spcAft>
                <a:spcPts val="200"/>
              </a:spcAft>
            </a:pPr>
            <a:r>
              <a:rPr lang="en-US" sz="800" dirty="0"/>
              <a:t> </a:t>
            </a:r>
            <a:r>
              <a:rPr lang="en-US" sz="800" b="1" dirty="0">
                <a:ea typeface="ＭＳ 明朝"/>
                <a:cs typeface="Arial"/>
              </a:rPr>
              <a:t>Page 14:</a:t>
            </a:r>
            <a:r>
              <a:rPr lang="en-US" sz="800" dirty="0">
                <a:ea typeface="ＭＳ 明朝"/>
                <a:cs typeface="Arial"/>
              </a:rPr>
              <a:t> </a:t>
            </a:r>
            <a:r>
              <a:rPr lang="fr-FR" sz="800" dirty="0">
                <a:ea typeface="ＭＳ 明朝"/>
                <a:cs typeface="Arial"/>
              </a:rPr>
              <a:t>© Jonathan </a:t>
            </a:r>
            <a:r>
              <a:rPr lang="fr-FR" sz="800" dirty="0" err="1">
                <a:ea typeface="ＭＳ 明朝"/>
                <a:cs typeface="Arial"/>
              </a:rPr>
              <a:t>Caramanus</a:t>
            </a:r>
            <a:r>
              <a:rPr lang="fr-FR" sz="800" dirty="0">
                <a:ea typeface="ＭＳ 明朝"/>
                <a:cs typeface="Arial"/>
              </a:rPr>
              <a:t> / Green Renaissance / WWF-UK</a:t>
            </a:r>
            <a:endParaRPr lang="en-US" sz="800" dirty="0">
              <a:ea typeface="ＭＳ 明朝"/>
              <a:cs typeface="Arial"/>
            </a:endParaRPr>
          </a:p>
          <a:p>
            <a:pPr>
              <a:spcBef>
                <a:spcPts val="0"/>
              </a:spcBef>
              <a:spcAft>
                <a:spcPts val="200"/>
              </a:spcAft>
            </a:pPr>
            <a:r>
              <a:rPr lang="en-US" sz="800" b="1" dirty="0">
                <a:ea typeface="ＭＳ 明朝"/>
                <a:cs typeface="Arial"/>
              </a:rPr>
              <a:t>Page 15:</a:t>
            </a:r>
            <a:r>
              <a:rPr lang="en-US" sz="800" dirty="0">
                <a:ea typeface="ＭＳ 明朝"/>
                <a:cs typeface="Arial"/>
              </a:rPr>
              <a:t> © WWF-US / James Morgan</a:t>
            </a:r>
          </a:p>
          <a:p>
            <a:pPr>
              <a:spcBef>
                <a:spcPts val="0"/>
              </a:spcBef>
              <a:spcAft>
                <a:spcPts val="200"/>
              </a:spcAft>
            </a:pPr>
            <a:r>
              <a:rPr lang="en-US" sz="800" b="1" dirty="0">
                <a:ea typeface="ＭＳ 明朝"/>
                <a:cs typeface="Arial"/>
              </a:rPr>
              <a:t>	</a:t>
            </a:r>
            <a:r>
              <a:rPr lang="en-US" sz="800" dirty="0">
                <a:ea typeface="ＭＳ 明朝"/>
                <a:cs typeface="Arial"/>
              </a:rPr>
              <a:t>© WILDLABS.NET</a:t>
            </a:r>
          </a:p>
          <a:p>
            <a:pPr>
              <a:spcBef>
                <a:spcPts val="0"/>
              </a:spcBef>
              <a:spcAft>
                <a:spcPts val="200"/>
              </a:spcAft>
            </a:pPr>
            <a:r>
              <a:rPr lang="en-US" sz="800" dirty="0">
                <a:ea typeface="ＭＳ 明朝"/>
                <a:cs typeface="Arial"/>
              </a:rPr>
              <a:t>	© Greg Armfield / WWF</a:t>
            </a:r>
            <a:endParaRPr lang="en-US" sz="800" dirty="0"/>
          </a:p>
          <a:p>
            <a:pPr>
              <a:spcBef>
                <a:spcPts val="0"/>
              </a:spcBef>
              <a:spcAft>
                <a:spcPts val="200"/>
              </a:spcAft>
            </a:pPr>
            <a:r>
              <a:rPr lang="en-US" sz="800" b="1" dirty="0">
                <a:ea typeface="ＭＳ 明朝"/>
                <a:cs typeface="Arial"/>
              </a:rPr>
              <a:t>Page 16:</a:t>
            </a:r>
            <a:r>
              <a:rPr lang="en-US" sz="800" dirty="0">
                <a:ea typeface="ＭＳ 明朝"/>
                <a:cs typeface="Arial"/>
              </a:rPr>
              <a:t> © Shutterstock / </a:t>
            </a:r>
            <a:r>
              <a:rPr lang="en-US" sz="800" dirty="0" err="1">
                <a:ea typeface="ＭＳ 明朝"/>
                <a:cs typeface="Arial"/>
              </a:rPr>
              <a:t>Nickolay</a:t>
            </a:r>
            <a:r>
              <a:rPr lang="en-US" sz="800" dirty="0">
                <a:ea typeface="ＭＳ 明朝"/>
                <a:cs typeface="Arial"/>
              </a:rPr>
              <a:t> </a:t>
            </a:r>
            <a:r>
              <a:rPr lang="en-US" sz="800" dirty="0" err="1">
                <a:ea typeface="ＭＳ 明朝"/>
                <a:cs typeface="Arial"/>
              </a:rPr>
              <a:t>Stanev</a:t>
            </a:r>
            <a:r>
              <a:rPr lang="en-US" sz="800" dirty="0">
                <a:ea typeface="ＭＳ 明朝"/>
                <a:cs typeface="Arial"/>
              </a:rPr>
              <a:t> / WWF-Sweden</a:t>
            </a: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r>
              <a:rPr lang="en-US" sz="900" dirty="0"/>
              <a:t> </a:t>
            </a:r>
          </a:p>
          <a:p>
            <a:pPr>
              <a:spcBef>
                <a:spcPts val="0"/>
              </a:spcBef>
              <a:spcAft>
                <a:spcPts val="200"/>
              </a:spcAft>
            </a:pPr>
            <a:endParaRPr lang="en-US" sz="800" dirty="0"/>
          </a:p>
          <a:p>
            <a:r>
              <a:rPr lang="en-US" sz="900" dirty="0"/>
              <a:t> </a:t>
            </a:r>
          </a:p>
        </p:txBody>
      </p:sp>
    </p:spTree>
    <p:extLst>
      <p:ext uri="{BB962C8B-B14F-4D97-AF65-F5344CB8AC3E}">
        <p14:creationId xmlns:p14="http://schemas.microsoft.com/office/powerpoint/2010/main" val="303755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20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3C77D7-7D18-438F-B901-2EFEF873E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47" y="-216786"/>
            <a:ext cx="9157447" cy="6183854"/>
          </a:xfrm>
          <a:prstGeom prst="rect">
            <a:avLst/>
          </a:prstGeom>
        </p:spPr>
      </p:pic>
      <p:sp>
        <p:nvSpPr>
          <p:cNvPr id="2" name="Title 1">
            <a:extLst>
              <a:ext uri="{FF2B5EF4-FFF2-40B4-BE49-F238E27FC236}">
                <a16:creationId xmlns:a16="http://schemas.microsoft.com/office/drawing/2014/main" id="{DB87C097-EB06-40AB-BABF-920E24017814}"/>
              </a:ext>
            </a:extLst>
          </p:cNvPr>
          <p:cNvSpPr>
            <a:spLocks noGrp="1"/>
          </p:cNvSpPr>
          <p:nvPr>
            <p:ph type="ctrTitle"/>
          </p:nvPr>
        </p:nvSpPr>
        <p:spPr/>
        <p:txBody>
          <a:bodyPr/>
          <a:lstStyle/>
          <a:p>
            <a:r>
              <a:rPr lang="en-US" dirty="0"/>
              <a:t>Wildlife</a:t>
            </a:r>
          </a:p>
        </p:txBody>
      </p:sp>
    </p:spTree>
    <p:extLst>
      <p:ext uri="{BB962C8B-B14F-4D97-AF65-F5344CB8AC3E}">
        <p14:creationId xmlns:p14="http://schemas.microsoft.com/office/powerpoint/2010/main" val="54568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C0ADE5-4B47-4710-AF10-A468613293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10671"/>
            <a:ext cx="9810090" cy="6515535"/>
          </a:xfrm>
          <a:prstGeom prst="rect">
            <a:avLst/>
          </a:prstGeom>
        </p:spPr>
      </p:pic>
      <p:sp>
        <p:nvSpPr>
          <p:cNvPr id="2" name="Text Placeholder 1">
            <a:extLst>
              <a:ext uri="{FF2B5EF4-FFF2-40B4-BE49-F238E27FC236}">
                <a16:creationId xmlns:a16="http://schemas.microsoft.com/office/drawing/2014/main" id="{9325CAA1-DBDD-4680-A4C6-BD88D8CC175A}"/>
              </a:ext>
            </a:extLst>
          </p:cNvPr>
          <p:cNvSpPr>
            <a:spLocks noGrp="1"/>
          </p:cNvSpPr>
          <p:nvPr>
            <p:ph type="body" idx="1"/>
          </p:nvPr>
        </p:nvSpPr>
        <p:spPr>
          <a:xfrm>
            <a:off x="455612" y="1210670"/>
            <a:ext cx="2712831" cy="1815882"/>
          </a:xfrm>
        </p:spPr>
        <p:txBody>
          <a:bodyPr/>
          <a:lstStyle/>
          <a:p>
            <a:r>
              <a:rPr lang="en-US" dirty="0"/>
              <a:t>WWF has been working to protect nature and wildlife for more than 50 years.</a:t>
            </a:r>
          </a:p>
        </p:txBody>
      </p:sp>
    </p:spTree>
    <p:extLst>
      <p:ext uri="{BB962C8B-B14F-4D97-AF65-F5344CB8AC3E}">
        <p14:creationId xmlns:p14="http://schemas.microsoft.com/office/powerpoint/2010/main" val="121960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D615E4-9776-425C-9C2C-8DAB67C470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948018"/>
            <a:ext cx="9194743" cy="6091517"/>
          </a:xfrm>
          <a:prstGeom prst="rect">
            <a:avLst/>
          </a:prstGeom>
        </p:spPr>
      </p:pic>
      <p:sp>
        <p:nvSpPr>
          <p:cNvPr id="2" name="Text Placeholder 1">
            <a:extLst>
              <a:ext uri="{FF2B5EF4-FFF2-40B4-BE49-F238E27FC236}">
                <a16:creationId xmlns:a16="http://schemas.microsoft.com/office/drawing/2014/main" id="{305F283C-0857-4D61-A8F9-C63F6CCD72FF}"/>
              </a:ext>
            </a:extLst>
          </p:cNvPr>
          <p:cNvSpPr>
            <a:spLocks noGrp="1"/>
          </p:cNvSpPr>
          <p:nvPr>
            <p:ph type="body" idx="1"/>
          </p:nvPr>
        </p:nvSpPr>
        <p:spPr>
          <a:xfrm>
            <a:off x="5135188" y="1063645"/>
            <a:ext cx="2712831" cy="1200329"/>
          </a:xfrm>
        </p:spPr>
        <p:txBody>
          <a:bodyPr/>
          <a:lstStyle/>
          <a:p>
            <a:r>
              <a:rPr lang="en-US" dirty="0"/>
              <a:t>Today we’re facing unprecedented threats.</a:t>
            </a:r>
          </a:p>
        </p:txBody>
      </p:sp>
    </p:spTree>
    <p:extLst>
      <p:ext uri="{BB962C8B-B14F-4D97-AF65-F5344CB8AC3E}">
        <p14:creationId xmlns:p14="http://schemas.microsoft.com/office/powerpoint/2010/main" val="204730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40C6CF-F421-46E7-B5C1-CFF9BFA890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805286"/>
            <a:ext cx="9411395" cy="5948786"/>
          </a:xfrm>
          <a:prstGeom prst="rect">
            <a:avLst/>
          </a:prstGeom>
        </p:spPr>
      </p:pic>
      <p:sp>
        <p:nvSpPr>
          <p:cNvPr id="2" name="Text Placeholder 1">
            <a:extLst>
              <a:ext uri="{FF2B5EF4-FFF2-40B4-BE49-F238E27FC236}">
                <a16:creationId xmlns:a16="http://schemas.microsoft.com/office/drawing/2014/main" id="{612F38DD-1B5C-4C86-8438-53DB0A9F1BE8}"/>
              </a:ext>
            </a:extLst>
          </p:cNvPr>
          <p:cNvSpPr>
            <a:spLocks noGrp="1"/>
          </p:cNvSpPr>
          <p:nvPr>
            <p:ph type="body" idx="1"/>
          </p:nvPr>
        </p:nvSpPr>
        <p:spPr>
          <a:xfrm>
            <a:off x="906088" y="1029135"/>
            <a:ext cx="2712831" cy="1815882"/>
          </a:xfrm>
        </p:spPr>
        <p:txBody>
          <a:bodyPr/>
          <a:lstStyle/>
          <a:p>
            <a:r>
              <a:rPr lang="en-US" dirty="0"/>
              <a:t>WWF has a proven track record of success—even when the odds are against us. </a:t>
            </a:r>
          </a:p>
        </p:txBody>
      </p:sp>
    </p:spTree>
    <p:extLst>
      <p:ext uri="{BB962C8B-B14F-4D97-AF65-F5344CB8AC3E}">
        <p14:creationId xmlns:p14="http://schemas.microsoft.com/office/powerpoint/2010/main" val="418589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D9CFC2-BFB7-4127-9BBB-0378084B68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041818" y="-1627995"/>
            <a:ext cx="10185817" cy="6790545"/>
          </a:xfrm>
          <a:prstGeom prst="rect">
            <a:avLst/>
          </a:prstGeom>
        </p:spPr>
      </p:pic>
      <p:sp>
        <p:nvSpPr>
          <p:cNvPr id="2" name="Text Placeholder 1">
            <a:extLst>
              <a:ext uri="{FF2B5EF4-FFF2-40B4-BE49-F238E27FC236}">
                <a16:creationId xmlns:a16="http://schemas.microsoft.com/office/drawing/2014/main" id="{7355227E-D5EB-45AF-9E82-2597220C9158}"/>
              </a:ext>
            </a:extLst>
          </p:cNvPr>
          <p:cNvSpPr>
            <a:spLocks noGrp="1"/>
          </p:cNvSpPr>
          <p:nvPr>
            <p:ph type="body" idx="1"/>
          </p:nvPr>
        </p:nvSpPr>
        <p:spPr>
          <a:xfrm>
            <a:off x="5814595" y="643442"/>
            <a:ext cx="2712831" cy="1815882"/>
          </a:xfrm>
        </p:spPr>
        <p:txBody>
          <a:bodyPr/>
          <a:lstStyle/>
          <a:p>
            <a:r>
              <a:rPr lang="en-US" dirty="0"/>
              <a:t>We protect wildlife to preserve the balance of nature – and to save our planet.</a:t>
            </a:r>
          </a:p>
        </p:txBody>
      </p:sp>
    </p:spTree>
    <p:extLst>
      <p:ext uri="{BB962C8B-B14F-4D97-AF65-F5344CB8AC3E}">
        <p14:creationId xmlns:p14="http://schemas.microsoft.com/office/powerpoint/2010/main" val="394067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111055-73AC-4EEA-ADB0-12F312D5D1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6871"/>
            <a:ext cx="9756870" cy="6504580"/>
          </a:xfrm>
          <a:prstGeom prst="rect">
            <a:avLst/>
          </a:prstGeom>
        </p:spPr>
      </p:pic>
      <p:sp>
        <p:nvSpPr>
          <p:cNvPr id="2" name="Text Placeholder 1">
            <a:extLst>
              <a:ext uri="{FF2B5EF4-FFF2-40B4-BE49-F238E27FC236}">
                <a16:creationId xmlns:a16="http://schemas.microsoft.com/office/drawing/2014/main" id="{2B3F8077-8937-4BDB-97D1-74A6BF90EC37}"/>
              </a:ext>
            </a:extLst>
          </p:cNvPr>
          <p:cNvSpPr>
            <a:spLocks noGrp="1"/>
          </p:cNvSpPr>
          <p:nvPr>
            <p:ph type="body" idx="1"/>
          </p:nvPr>
        </p:nvSpPr>
        <p:spPr>
          <a:xfrm>
            <a:off x="455612" y="1210670"/>
            <a:ext cx="2712831" cy="1200329"/>
          </a:xfrm>
        </p:spPr>
        <p:txBody>
          <a:bodyPr/>
          <a:lstStyle/>
          <a:p>
            <a:r>
              <a:rPr lang="en-US" dirty="0"/>
              <a:t>We’re also improving human lives.</a:t>
            </a:r>
          </a:p>
        </p:txBody>
      </p:sp>
    </p:spTree>
    <p:extLst>
      <p:ext uri="{BB962C8B-B14F-4D97-AF65-F5344CB8AC3E}">
        <p14:creationId xmlns:p14="http://schemas.microsoft.com/office/powerpoint/2010/main" val="63214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B53C5B-9C3E-4BDA-A58A-353C33CA2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74" y="-236408"/>
            <a:ext cx="9160773" cy="6107182"/>
          </a:xfrm>
          <a:prstGeom prst="rect">
            <a:avLst/>
          </a:prstGeom>
        </p:spPr>
      </p:pic>
      <p:sp>
        <p:nvSpPr>
          <p:cNvPr id="2" name="Text Placeholder 1">
            <a:extLst>
              <a:ext uri="{FF2B5EF4-FFF2-40B4-BE49-F238E27FC236}">
                <a16:creationId xmlns:a16="http://schemas.microsoft.com/office/drawing/2014/main" id="{CC62A1A3-1954-4B3B-89EB-821E6AF0AAD5}"/>
              </a:ext>
            </a:extLst>
          </p:cNvPr>
          <p:cNvSpPr>
            <a:spLocks noGrp="1"/>
          </p:cNvSpPr>
          <p:nvPr>
            <p:ph type="body" idx="1"/>
          </p:nvPr>
        </p:nvSpPr>
        <p:spPr>
          <a:xfrm>
            <a:off x="455612" y="1210670"/>
            <a:ext cx="2712831" cy="2123658"/>
          </a:xfrm>
        </p:spPr>
        <p:txBody>
          <a:bodyPr/>
          <a:lstStyle/>
          <a:p>
            <a:r>
              <a:rPr lang="en-US" dirty="0"/>
              <a:t>The recovery of the giant panda is an example of what we can accomplish when we work together.</a:t>
            </a:r>
          </a:p>
        </p:txBody>
      </p:sp>
    </p:spTree>
    <p:extLst>
      <p:ext uri="{BB962C8B-B14F-4D97-AF65-F5344CB8AC3E}">
        <p14:creationId xmlns:p14="http://schemas.microsoft.com/office/powerpoint/2010/main" val="301239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36A271-65BB-43D3-AD2D-EF6AC8AE1D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854440"/>
            <a:ext cx="9278911" cy="6081553"/>
          </a:xfrm>
          <a:prstGeom prst="rect">
            <a:avLst/>
          </a:prstGeom>
        </p:spPr>
      </p:pic>
      <p:sp>
        <p:nvSpPr>
          <p:cNvPr id="2" name="Text Placeholder 1">
            <a:extLst>
              <a:ext uri="{FF2B5EF4-FFF2-40B4-BE49-F238E27FC236}">
                <a16:creationId xmlns:a16="http://schemas.microsoft.com/office/drawing/2014/main" id="{FCBF5353-707B-4809-9E0B-45D83C2271DB}"/>
              </a:ext>
            </a:extLst>
          </p:cNvPr>
          <p:cNvSpPr>
            <a:spLocks noGrp="1"/>
          </p:cNvSpPr>
          <p:nvPr>
            <p:ph type="body" idx="1"/>
          </p:nvPr>
        </p:nvSpPr>
        <p:spPr>
          <a:xfrm>
            <a:off x="4780275" y="813431"/>
            <a:ext cx="2712831" cy="1200329"/>
          </a:xfrm>
        </p:spPr>
        <p:txBody>
          <a:bodyPr/>
          <a:lstStyle/>
          <a:p>
            <a:r>
              <a:rPr lang="en-US" dirty="0"/>
              <a:t>Wildlife inspires us to act on behalf of nature.</a:t>
            </a:r>
          </a:p>
        </p:txBody>
      </p:sp>
    </p:spTree>
    <p:extLst>
      <p:ext uri="{BB962C8B-B14F-4D97-AF65-F5344CB8AC3E}">
        <p14:creationId xmlns:p14="http://schemas.microsoft.com/office/powerpoint/2010/main" val="243195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vised 16x9">
  <a:themeElements>
    <a:clrScheme name="WWF Brand colors">
      <a:dk1>
        <a:srgbClr val="000000"/>
      </a:dk1>
      <a:lt1>
        <a:sysClr val="window" lastClr="FFFFFF"/>
      </a:lt1>
      <a:dk2>
        <a:srgbClr val="31859C"/>
      </a:dk2>
      <a:lt2>
        <a:srgbClr val="29568F"/>
      </a:lt2>
      <a:accent1>
        <a:srgbClr val="275937"/>
      </a:accent1>
      <a:accent2>
        <a:srgbClr val="6D9D31"/>
      </a:accent2>
      <a:accent3>
        <a:srgbClr val="542E19"/>
      </a:accent3>
      <a:accent4>
        <a:srgbClr val="FFC550"/>
      </a:accent4>
      <a:accent5>
        <a:srgbClr val="EA890D"/>
      </a:accent5>
      <a:accent6>
        <a:srgbClr val="B71134"/>
      </a:accent6>
      <a:hlink>
        <a:srgbClr val="808080"/>
      </a:hlink>
      <a:folHlink>
        <a:srgbClr val="C0C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WWF_template_16x9</Template>
  <TotalTime>94</TotalTime>
  <Words>1101</Words>
  <Application>Microsoft Office PowerPoint</Application>
  <PresentationFormat>On-screen Show (16:9)</PresentationFormat>
  <Paragraphs>92</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ＭＳ 明朝</vt:lpstr>
      <vt:lpstr>Arial</vt:lpstr>
      <vt:lpstr>Calibri</vt:lpstr>
      <vt:lpstr>revised 16x9</vt:lpstr>
      <vt:lpstr>PowerPoint Presentation</vt:lpstr>
      <vt:lpstr>Wildlife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WWF Works for Wildlife</vt:lpstr>
      <vt:lpstr>PowerPoint Presentation</vt:lpstr>
      <vt:lpstr>PowerPoint Presentation</vt:lpstr>
      <vt:lpstr>PowerPoint Presentation</vt:lpstr>
      <vt:lpstr>PowerPoint Presentation</vt:lpstr>
      <vt:lpstr>PowerPoint Presentation</vt:lpstr>
      <vt:lpstr>worldwildlife.org/initiatives/wildlife-conservation</vt:lpstr>
      <vt:lpstr>PowerPoint Presentation</vt:lpstr>
      <vt:lpstr>PowerPoint Presentation</vt:lpstr>
    </vt:vector>
  </TitlesOfParts>
  <Company>Irish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Lolo Hancock</dc:creator>
  <cp:lastModifiedBy>Lolo Hancock</cp:lastModifiedBy>
  <cp:revision>12</cp:revision>
  <dcterms:created xsi:type="dcterms:W3CDTF">2018-07-06T18:56:51Z</dcterms:created>
  <dcterms:modified xsi:type="dcterms:W3CDTF">2018-07-09T16:49:01Z</dcterms:modified>
</cp:coreProperties>
</file>