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56" r:id="rId7"/>
    <p:sldId id="262" r:id="rId8"/>
    <p:sldId id="264" r:id="rId9"/>
    <p:sldId id="265" r:id="rId10"/>
    <p:sldId id="267" r:id="rId11"/>
    <p:sldId id="266" r:id="rId12"/>
    <p:sldId id="268" r:id="rId13"/>
    <p:sldId id="269" r:id="rId14"/>
    <p:sldId id="311" r:id="rId15"/>
    <p:sldId id="312" r:id="rId16"/>
    <p:sldId id="313" r:id="rId17"/>
    <p:sldId id="314" r:id="rId18"/>
    <p:sldId id="315" r:id="rId19"/>
    <p:sldId id="298" r:id="rId20"/>
    <p:sldId id="316"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3">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78" autoAdjust="0"/>
  </p:normalViewPr>
  <p:slideViewPr>
    <p:cSldViewPr snapToGrid="0" snapToObjects="1" showGuides="1">
      <p:cViewPr varScale="1">
        <p:scale>
          <a:sx n="114" d="100"/>
          <a:sy n="114" d="100"/>
        </p:scale>
        <p:origin x="918" y="90"/>
      </p:cViewPr>
      <p:guideLst>
        <p:guide orient="horz" pos="523"/>
        <p:guide pos="28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62703-E36A-43C0-9BBB-1B87475323E0}"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9B730-BA3F-46E6-9465-45A5060F0D3F}" type="slidenum">
              <a:rPr lang="en-US" smtClean="0"/>
              <a:t>‹#›</a:t>
            </a:fld>
            <a:endParaRPr lang="en-US"/>
          </a:p>
        </p:txBody>
      </p:sp>
    </p:spTree>
    <p:extLst>
      <p:ext uri="{BB962C8B-B14F-4D97-AF65-F5344CB8AC3E}">
        <p14:creationId xmlns:p14="http://schemas.microsoft.com/office/powerpoint/2010/main" val="368095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WWF believes in a future where nature and people can thrive together; for more than 50 years we’ve been working to make that future a reality. </a:t>
            </a:r>
          </a:p>
        </p:txBody>
      </p:sp>
      <p:sp>
        <p:nvSpPr>
          <p:cNvPr id="4" name="Slide Number Placeholder 3"/>
          <p:cNvSpPr>
            <a:spLocks noGrp="1"/>
          </p:cNvSpPr>
          <p:nvPr>
            <p:ph type="sldNum" sz="quarter" idx="10"/>
          </p:nvPr>
        </p:nvSpPr>
        <p:spPr/>
        <p:txBody>
          <a:bodyPr/>
          <a:lstStyle/>
          <a:p>
            <a:fld id="{5199B730-BA3F-46E6-9465-45A5060F0D3F}" type="slidenum">
              <a:rPr lang="en-US" smtClean="0"/>
              <a:t>3</a:t>
            </a:fld>
            <a:endParaRPr lang="en-US"/>
          </a:p>
        </p:txBody>
      </p:sp>
    </p:spTree>
    <p:extLst>
      <p:ext uri="{BB962C8B-B14F-4D97-AF65-F5344CB8AC3E}">
        <p14:creationId xmlns:p14="http://schemas.microsoft.com/office/powerpoint/2010/main" val="189894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Fresh water – maintaining or improving the health of major fresh water basins around the world.</a:t>
            </a:r>
          </a:p>
          <a:p>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12</a:t>
            </a:fld>
            <a:endParaRPr lang="en-US"/>
          </a:p>
        </p:txBody>
      </p:sp>
    </p:spTree>
    <p:extLst>
      <p:ext uri="{BB962C8B-B14F-4D97-AF65-F5344CB8AC3E}">
        <p14:creationId xmlns:p14="http://schemas.microsoft.com/office/powerpoint/2010/main" val="167608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Climate – creating a climate-resilient and zero-carbon world, powered by renewable energy.</a:t>
            </a:r>
          </a:p>
          <a:p>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13</a:t>
            </a:fld>
            <a:endParaRPr lang="en-US"/>
          </a:p>
        </p:txBody>
      </p:sp>
    </p:spTree>
    <p:extLst>
      <p:ext uri="{BB962C8B-B14F-4D97-AF65-F5344CB8AC3E}">
        <p14:creationId xmlns:p14="http://schemas.microsoft.com/office/powerpoint/2010/main" val="194292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of the six areas has international and national priorities and ongoing projects--many of which overlap or build on the work of the others. These projects can include things like restoring the health of a river system; stopping wildlife poaching at a vulnerable reserve; or establishing certification programs for commodities like timber or fish. Each of the six areas is staffed with top scientists and experts, all in close cooperation with our WWF colleagues worldwide, all working to make sure we make the biggest possible impact. </a:t>
            </a:r>
          </a:p>
          <a:p>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14</a:t>
            </a:fld>
            <a:endParaRPr lang="en-US"/>
          </a:p>
        </p:txBody>
      </p:sp>
    </p:spTree>
    <p:extLst>
      <p:ext uri="{BB962C8B-B14F-4D97-AF65-F5344CB8AC3E}">
        <p14:creationId xmlns:p14="http://schemas.microsoft.com/office/powerpoint/2010/main" val="424083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as WWF has advanced, so have the threats facing the planet. We know we can’t tackle major issues like climate change, deforestation, and global food security alone. That’s why we’ve teamed up with so many other organizations, businesses, and people. We work very closely with other environmental organizations on a number of projects; we partner with humanitarian organizations like CARE to make sure our programs positively affect impoverished and indigenous communities.</a:t>
            </a:r>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15</a:t>
            </a:fld>
            <a:endParaRPr lang="en-US"/>
          </a:p>
        </p:txBody>
      </p:sp>
    </p:spTree>
    <p:extLst>
      <p:ext uri="{BB962C8B-B14F-4D97-AF65-F5344CB8AC3E}">
        <p14:creationId xmlns:p14="http://schemas.microsoft.com/office/powerpoint/2010/main" val="4262519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we work with businesses across the spectrum to improve their eco-footprints and move entire sectors toward sustainability. </a:t>
            </a:r>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16</a:t>
            </a:fld>
            <a:endParaRPr lang="en-US"/>
          </a:p>
        </p:txBody>
      </p:sp>
    </p:spTree>
    <p:extLst>
      <p:ext uri="{BB962C8B-B14F-4D97-AF65-F5344CB8AC3E}">
        <p14:creationId xmlns:p14="http://schemas.microsoft.com/office/powerpoint/2010/main" val="822204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engage politicians and governments to pass environmentally-sound legislation and consider and prioritize nature in all decision making. </a:t>
            </a:r>
          </a:p>
          <a:p>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17</a:t>
            </a:fld>
            <a:endParaRPr lang="en-US"/>
          </a:p>
        </p:txBody>
      </p:sp>
    </p:spTree>
    <p:extLst>
      <p:ext uri="{BB962C8B-B14F-4D97-AF65-F5344CB8AC3E}">
        <p14:creationId xmlns:p14="http://schemas.microsoft.com/office/powerpoint/2010/main" val="4057505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also engage influencers, celebrities, religious leaders, community organizers, and the general public. Because it’s going to take all of us to make a difference. Together we can protect all life on our planet– including our own. </a:t>
            </a:r>
          </a:p>
          <a:p>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18</a:t>
            </a:fld>
            <a:endParaRPr lang="en-US"/>
          </a:p>
        </p:txBody>
      </p:sp>
    </p:spTree>
    <p:extLst>
      <p:ext uri="{BB962C8B-B14F-4D97-AF65-F5344CB8AC3E}">
        <p14:creationId xmlns:p14="http://schemas.microsoft.com/office/powerpoint/2010/main" val="905258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415FE6-DC4C-4F93-AE15-94D8367AC5DF}" type="slidenum">
              <a:rPr lang="en-US" smtClean="0"/>
              <a:pPr>
                <a:defRPr/>
              </a:pPr>
              <a:t>19</a:t>
            </a:fld>
            <a:endParaRPr lang="en-US"/>
          </a:p>
        </p:txBody>
      </p:sp>
    </p:spTree>
    <p:extLst>
      <p:ext uri="{BB962C8B-B14F-4D97-AF65-F5344CB8AC3E}">
        <p14:creationId xmlns:p14="http://schemas.microsoft.com/office/powerpoint/2010/main" val="118117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WWF works in more than 100 countries with the support of more than 6 million members worldwide. We work on all levels and with all sectors to make an impact for wildlife, ecosystems, and the planet as a whole.</a:t>
            </a:r>
          </a:p>
        </p:txBody>
      </p:sp>
      <p:sp>
        <p:nvSpPr>
          <p:cNvPr id="4" name="Slide Number Placeholder 3"/>
          <p:cNvSpPr>
            <a:spLocks noGrp="1"/>
          </p:cNvSpPr>
          <p:nvPr>
            <p:ph type="sldNum" sz="quarter" idx="10"/>
          </p:nvPr>
        </p:nvSpPr>
        <p:spPr/>
        <p:txBody>
          <a:bodyPr/>
          <a:lstStyle/>
          <a:p>
            <a:fld id="{5199B730-BA3F-46E6-9465-45A5060F0D3F}" type="slidenum">
              <a:rPr lang="en-US" smtClean="0"/>
              <a:t>4</a:t>
            </a:fld>
            <a:endParaRPr lang="en-US"/>
          </a:p>
        </p:txBody>
      </p:sp>
    </p:spTree>
    <p:extLst>
      <p:ext uri="{BB962C8B-B14F-4D97-AF65-F5344CB8AC3E}">
        <p14:creationId xmlns:p14="http://schemas.microsoft.com/office/powerpoint/2010/main" val="56800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Saving the planet is complicated. There are so many threats, direct and indirect; so many people involved with competing priorities; and so many factors to consider in every decision. That’s why we employ a scientific approach for everything we do – analyzing all sides of a problem to come up with lasting, sustainable solutions.</a:t>
            </a:r>
          </a:p>
          <a:p>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5</a:t>
            </a:fld>
            <a:endParaRPr lang="en-US"/>
          </a:p>
        </p:txBody>
      </p:sp>
    </p:spTree>
    <p:extLst>
      <p:ext uri="{BB962C8B-B14F-4D97-AF65-F5344CB8AC3E}">
        <p14:creationId xmlns:p14="http://schemas.microsoft.com/office/powerpoint/2010/main" val="239576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WWF began in 1961 with the goal of protecting wildlife species, but we quickly realized that there’s a lot more to it than saving individual animals. For lasting impact, we had to understand all the reasons why wildlife populations were in decline and address each threat head-on. </a:t>
            </a:r>
          </a:p>
          <a:p>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6</a:t>
            </a:fld>
            <a:endParaRPr lang="en-US"/>
          </a:p>
        </p:txBody>
      </p:sp>
    </p:spTree>
    <p:extLst>
      <p:ext uri="{BB962C8B-B14F-4D97-AF65-F5344CB8AC3E}">
        <p14:creationId xmlns:p14="http://schemas.microsoft.com/office/powerpoint/2010/main" val="310579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WWF’s mission has since evolved to protecting the future of nature. We do that by focusing on six goal areas. </a:t>
            </a:r>
          </a:p>
        </p:txBody>
      </p:sp>
      <p:sp>
        <p:nvSpPr>
          <p:cNvPr id="4" name="Slide Number Placeholder 3"/>
          <p:cNvSpPr>
            <a:spLocks noGrp="1"/>
          </p:cNvSpPr>
          <p:nvPr>
            <p:ph type="sldNum" sz="quarter" idx="10"/>
          </p:nvPr>
        </p:nvSpPr>
        <p:spPr/>
        <p:txBody>
          <a:bodyPr/>
          <a:lstStyle/>
          <a:p>
            <a:fld id="{5199B730-BA3F-46E6-9465-45A5060F0D3F}" type="slidenum">
              <a:rPr lang="en-US" smtClean="0"/>
              <a:t>7</a:t>
            </a:fld>
            <a:endParaRPr lang="en-US"/>
          </a:p>
        </p:txBody>
      </p:sp>
    </p:spTree>
    <p:extLst>
      <p:ext uri="{BB962C8B-B14F-4D97-AF65-F5344CB8AC3E}">
        <p14:creationId xmlns:p14="http://schemas.microsoft.com/office/powerpoint/2010/main" val="278385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Wildlife - We’re working to </a:t>
            </a:r>
            <a:r>
              <a:rPr lang="en-US" sz="1200" kern="1200" dirty="0">
                <a:solidFill>
                  <a:schemeClr val="tx1"/>
                </a:solidFill>
                <a:effectLst/>
                <a:latin typeface="+mn-lt"/>
                <a:ea typeface="+mn-ea"/>
                <a:cs typeface="+mn-cs"/>
              </a:rPr>
              <a:t>make sure the world’s most iconic species, including tigers, rhinos, and elephants, are safe and thriving in the wild.</a:t>
            </a:r>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8</a:t>
            </a:fld>
            <a:endParaRPr lang="en-US"/>
          </a:p>
        </p:txBody>
      </p:sp>
    </p:spTree>
    <p:extLst>
      <p:ext uri="{BB962C8B-B14F-4D97-AF65-F5344CB8AC3E}">
        <p14:creationId xmlns:p14="http://schemas.microsoft.com/office/powerpoint/2010/main" val="258010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Forests – safeguarding the world's most important forests to protect plant and animal diversity.</a:t>
            </a:r>
          </a:p>
          <a:p>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9</a:t>
            </a:fld>
            <a:endParaRPr lang="en-US"/>
          </a:p>
        </p:txBody>
      </p:sp>
    </p:spTree>
    <p:extLst>
      <p:ext uri="{BB962C8B-B14F-4D97-AF65-F5344CB8AC3E}">
        <p14:creationId xmlns:p14="http://schemas.microsoft.com/office/powerpoint/2010/main" val="195449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Oceans – building more resilient oceans through sustainable fishing practices and by protecting important regions.</a:t>
            </a:r>
          </a:p>
          <a:p>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10</a:t>
            </a:fld>
            <a:endParaRPr lang="en-US"/>
          </a:p>
        </p:txBody>
      </p:sp>
    </p:spTree>
    <p:extLst>
      <p:ext uri="{BB962C8B-B14F-4D97-AF65-F5344CB8AC3E}">
        <p14:creationId xmlns:p14="http://schemas.microsoft.com/office/powerpoint/2010/main" val="255534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Food – innovating strategies to produce the world’s food without sacrificing nature.</a:t>
            </a:r>
          </a:p>
          <a:p>
            <a:endParaRPr lang="en-US" dirty="0"/>
          </a:p>
        </p:txBody>
      </p:sp>
      <p:sp>
        <p:nvSpPr>
          <p:cNvPr id="4" name="Slide Number Placeholder 3"/>
          <p:cNvSpPr>
            <a:spLocks noGrp="1"/>
          </p:cNvSpPr>
          <p:nvPr>
            <p:ph type="sldNum" sz="quarter" idx="10"/>
          </p:nvPr>
        </p:nvSpPr>
        <p:spPr/>
        <p:txBody>
          <a:bodyPr/>
          <a:lstStyle/>
          <a:p>
            <a:fld id="{5199B730-BA3F-46E6-9465-45A5060F0D3F}" type="slidenum">
              <a:rPr lang="en-US" smtClean="0"/>
              <a:t>11</a:t>
            </a:fld>
            <a:endParaRPr lang="en-US"/>
          </a:p>
        </p:txBody>
      </p:sp>
    </p:spTree>
    <p:extLst>
      <p:ext uri="{BB962C8B-B14F-4D97-AF65-F5344CB8AC3E}">
        <p14:creationId xmlns:p14="http://schemas.microsoft.com/office/powerpoint/2010/main" val="115315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dark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29681"/>
            <a:ext cx="9144000" cy="684139"/>
          </a:xfrm>
          <a:solidFill>
            <a:schemeClr val="tx1">
              <a:alpha val="43000"/>
            </a:schemeClr>
          </a:solidFill>
        </p:spPr>
        <p:txBody>
          <a:bodyPr/>
          <a:lstStyle>
            <a:lvl1pPr algn="ctr">
              <a:defRPr sz="3200">
                <a:solidFill>
                  <a:srgbClr val="FFFFFF"/>
                </a:solidFill>
              </a:defRPr>
            </a:lvl1pPr>
          </a:lstStyle>
          <a:p>
            <a:r>
              <a:rPr lang="en-US" dirty="0"/>
              <a:t>Title</a:t>
            </a:r>
          </a:p>
        </p:txBody>
      </p:sp>
    </p:spTree>
    <p:extLst>
      <p:ext uri="{BB962C8B-B14F-4D97-AF65-F5344CB8AC3E}">
        <p14:creationId xmlns:p14="http://schemas.microsoft.com/office/powerpoint/2010/main" val="362664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ight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29681"/>
            <a:ext cx="9144000" cy="684139"/>
          </a:xfrm>
          <a:solidFill>
            <a:schemeClr val="bg1">
              <a:alpha val="43000"/>
            </a:schemeClr>
          </a:solidFill>
        </p:spPr>
        <p:txBody>
          <a:bodyPr/>
          <a:lstStyle>
            <a:lvl1pPr algn="ctr">
              <a:defRPr sz="3200">
                <a:solidFill>
                  <a:schemeClr val="tx1"/>
                </a:solidFill>
              </a:defRPr>
            </a:lvl1pPr>
          </a:lstStyle>
          <a:p>
            <a:r>
              <a:rPr lang="en-US" dirty="0"/>
              <a:t>Title</a:t>
            </a:r>
          </a:p>
        </p:txBody>
      </p:sp>
    </p:spTree>
    <p:extLst>
      <p:ext uri="{BB962C8B-B14F-4D97-AF65-F5344CB8AC3E}">
        <p14:creationId xmlns:p14="http://schemas.microsoft.com/office/powerpoint/2010/main" val="167840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424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061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ass box dark">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2" y="1210670"/>
            <a:ext cx="2712831" cy="1508105"/>
          </a:xfrm>
          <a:solidFill>
            <a:schemeClr val="tx1">
              <a:alpha val="45000"/>
            </a:schemeClr>
          </a:solidFill>
        </p:spPr>
        <p:txBody>
          <a:bodyPr wrap="square" lIns="182880" tIns="137160" rIns="182880" bIns="137160" anchor="t">
            <a:spAutoFit/>
          </a:bodyPr>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a sample of a glass box treatment to be placed on top of a photo.</a:t>
            </a:r>
          </a:p>
        </p:txBody>
      </p:sp>
    </p:spTree>
    <p:extLst>
      <p:ext uri="{BB962C8B-B14F-4D97-AF65-F5344CB8AC3E}">
        <p14:creationId xmlns:p14="http://schemas.microsoft.com/office/powerpoint/2010/main" val="205448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lass box l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2" y="1210670"/>
            <a:ext cx="2712831" cy="1508105"/>
          </a:xfrm>
          <a:solidFill>
            <a:schemeClr val="bg1">
              <a:alpha val="45000"/>
            </a:schemeClr>
          </a:solidFill>
        </p:spPr>
        <p:txBody>
          <a:bodyPr wrap="square" lIns="182880" tIns="137160" rIns="182880" bIns="137160" anchor="t">
            <a:spAutoFit/>
          </a:bodyP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a sample of a glass box treatment to be placed on top of a photo.</a:t>
            </a:r>
          </a:p>
        </p:txBody>
      </p:sp>
    </p:spTree>
    <p:extLst>
      <p:ext uri="{BB962C8B-B14F-4D97-AF65-F5344CB8AC3E}">
        <p14:creationId xmlns:p14="http://schemas.microsoft.com/office/powerpoint/2010/main" val="56965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5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EEECE1"/>
        </a:solidFill>
        <a:effectLst/>
      </p:bgPr>
    </p:bg>
    <p:spTree>
      <p:nvGrpSpPr>
        <p:cNvPr id="1" name=""/>
        <p:cNvGrpSpPr/>
        <p:nvPr/>
      </p:nvGrpSpPr>
      <p:grpSpPr>
        <a:xfrm>
          <a:off x="0" y="0"/>
          <a:ext cx="0" cy="0"/>
          <a:chOff x="0" y="0"/>
          <a:chExt cx="0" cy="0"/>
        </a:xfrm>
      </p:grpSpPr>
      <p:pic>
        <p:nvPicPr>
          <p:cNvPr id="2" name="Picture 4" descr="WWF_25mm_no_tab.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532188" y="785813"/>
            <a:ext cx="2090737" cy="312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626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4347"/>
            <a:ext cx="8229600" cy="74888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54235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00588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1" r:id="rId5"/>
    <p:sldLayoutId id="2147483661" r:id="rId6"/>
    <p:sldLayoutId id="2147483659" r:id="rId7"/>
    <p:sldLayoutId id="2147483662" r:id="rId8"/>
  </p:sldLayoutIdLst>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0" indent="0" algn="l" defTabSz="457200" rtl="0" eaLnBrk="1" latinLnBrk="0" hangingPunct="1">
        <a:spcBef>
          <a:spcPts val="0"/>
        </a:spcBef>
        <a:spcAft>
          <a:spcPts val="600"/>
        </a:spcAft>
        <a:buFontTx/>
        <a:buNone/>
        <a:defRPr sz="2000" kern="1200">
          <a:solidFill>
            <a:schemeClr val="tx1"/>
          </a:solidFill>
          <a:latin typeface="+mn-lt"/>
          <a:ea typeface="+mn-ea"/>
          <a:cs typeface="+mn-cs"/>
        </a:defRPr>
      </a:lvl1pPr>
      <a:lvl2pPr marL="231775" indent="-231775" algn="l" defTabSz="457200" rtl="0" eaLnBrk="1" latinLnBrk="0" hangingPunct="1">
        <a:spcBef>
          <a:spcPts val="0"/>
        </a:spcBef>
        <a:spcAft>
          <a:spcPts val="600"/>
        </a:spcAft>
        <a:buSzPct val="90000"/>
        <a:buFont typeface="Arial"/>
        <a:buChar char="•"/>
        <a:defRPr sz="2000" kern="1200">
          <a:solidFill>
            <a:schemeClr val="tx1"/>
          </a:solidFill>
          <a:latin typeface="+mn-lt"/>
          <a:ea typeface="+mn-ea"/>
          <a:cs typeface="+mn-cs"/>
        </a:defRPr>
      </a:lvl2pPr>
      <a:lvl3pPr marL="457200" indent="-225425" algn="l" defTabSz="457200" rtl="0" eaLnBrk="1" latinLnBrk="0" hangingPunct="1">
        <a:spcBef>
          <a:spcPts val="0"/>
        </a:spcBef>
        <a:spcAft>
          <a:spcPts val="600"/>
        </a:spcAft>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8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E23C66-9264-4203-81D5-4287C95200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76" y="-1361080"/>
            <a:ext cx="9756870" cy="6504580"/>
          </a:xfrm>
          <a:prstGeom prst="rect">
            <a:avLst/>
          </a:prstGeom>
        </p:spPr>
      </p:pic>
      <p:sp>
        <p:nvSpPr>
          <p:cNvPr id="2" name="Text Placeholder 1">
            <a:extLst>
              <a:ext uri="{FF2B5EF4-FFF2-40B4-BE49-F238E27FC236}">
                <a16:creationId xmlns:a16="http://schemas.microsoft.com/office/drawing/2014/main" id="{3B5B8493-78A0-4527-AA61-BF319952D8EE}"/>
              </a:ext>
            </a:extLst>
          </p:cNvPr>
          <p:cNvSpPr>
            <a:spLocks noGrp="1"/>
          </p:cNvSpPr>
          <p:nvPr>
            <p:ph type="body" idx="1"/>
          </p:nvPr>
        </p:nvSpPr>
        <p:spPr>
          <a:xfrm>
            <a:off x="661175" y="664866"/>
            <a:ext cx="2712831" cy="1585049"/>
          </a:xfrm>
        </p:spPr>
        <p:txBody>
          <a:bodyPr/>
          <a:lstStyle/>
          <a:p>
            <a:r>
              <a:rPr lang="en-US" b="1" dirty="0"/>
              <a:t>Oceans</a:t>
            </a:r>
          </a:p>
          <a:p>
            <a:r>
              <a:rPr lang="en-US" dirty="0"/>
              <a:t>Safeguard healthy oceans and marine livelihoods</a:t>
            </a:r>
          </a:p>
        </p:txBody>
      </p:sp>
    </p:spTree>
    <p:extLst>
      <p:ext uri="{BB962C8B-B14F-4D97-AF65-F5344CB8AC3E}">
        <p14:creationId xmlns:p14="http://schemas.microsoft.com/office/powerpoint/2010/main" val="311452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CAD9C7-9446-4822-B9EE-102B6A8A3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211" y="-1125332"/>
            <a:ext cx="9413359" cy="6267728"/>
          </a:xfrm>
          <a:prstGeom prst="rect">
            <a:avLst/>
          </a:prstGeom>
        </p:spPr>
      </p:pic>
      <p:sp>
        <p:nvSpPr>
          <p:cNvPr id="2" name="Text Placeholder 1">
            <a:extLst>
              <a:ext uri="{FF2B5EF4-FFF2-40B4-BE49-F238E27FC236}">
                <a16:creationId xmlns:a16="http://schemas.microsoft.com/office/drawing/2014/main" id="{CF6B8D4B-DE2B-420F-B3CA-5A8C38EB29F0}"/>
              </a:ext>
            </a:extLst>
          </p:cNvPr>
          <p:cNvSpPr>
            <a:spLocks noGrp="1"/>
          </p:cNvSpPr>
          <p:nvPr>
            <p:ph type="body" idx="1"/>
          </p:nvPr>
        </p:nvSpPr>
        <p:spPr>
          <a:xfrm>
            <a:off x="5701008" y="721573"/>
            <a:ext cx="2712831" cy="1585049"/>
          </a:xfrm>
        </p:spPr>
        <p:txBody>
          <a:bodyPr/>
          <a:lstStyle/>
          <a:p>
            <a:r>
              <a:rPr lang="en-US" b="1" dirty="0"/>
              <a:t>Food</a:t>
            </a:r>
          </a:p>
          <a:p>
            <a:r>
              <a:rPr lang="en-US" dirty="0"/>
              <a:t>Feed the world without sacrificing nature</a:t>
            </a:r>
          </a:p>
        </p:txBody>
      </p:sp>
    </p:spTree>
    <p:extLst>
      <p:ext uri="{BB962C8B-B14F-4D97-AF65-F5344CB8AC3E}">
        <p14:creationId xmlns:p14="http://schemas.microsoft.com/office/powerpoint/2010/main" val="141944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E981A6-A072-4726-B4A3-A5416EEE41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943970"/>
            <a:ext cx="9243237" cy="6162158"/>
          </a:xfrm>
          <a:prstGeom prst="rect">
            <a:avLst/>
          </a:prstGeom>
        </p:spPr>
      </p:pic>
      <p:sp>
        <p:nvSpPr>
          <p:cNvPr id="2" name="Text Placeholder 1">
            <a:extLst>
              <a:ext uri="{FF2B5EF4-FFF2-40B4-BE49-F238E27FC236}">
                <a16:creationId xmlns:a16="http://schemas.microsoft.com/office/drawing/2014/main" id="{1820C4C2-AE37-4A15-B275-5D2504A7CF9C}"/>
              </a:ext>
            </a:extLst>
          </p:cNvPr>
          <p:cNvSpPr>
            <a:spLocks noGrp="1"/>
          </p:cNvSpPr>
          <p:nvPr>
            <p:ph type="body" idx="1"/>
          </p:nvPr>
        </p:nvSpPr>
        <p:spPr>
          <a:xfrm>
            <a:off x="455612" y="1990391"/>
            <a:ext cx="2712831" cy="1277273"/>
          </a:xfrm>
        </p:spPr>
        <p:txBody>
          <a:bodyPr/>
          <a:lstStyle/>
          <a:p>
            <a:r>
              <a:rPr lang="en-US" b="1" dirty="0"/>
              <a:t>Fresh water</a:t>
            </a:r>
          </a:p>
          <a:p>
            <a:r>
              <a:rPr lang="en-US" dirty="0"/>
              <a:t>Secure water for people and nature.</a:t>
            </a:r>
          </a:p>
        </p:txBody>
      </p:sp>
    </p:spTree>
    <p:extLst>
      <p:ext uri="{BB962C8B-B14F-4D97-AF65-F5344CB8AC3E}">
        <p14:creationId xmlns:p14="http://schemas.microsoft.com/office/powerpoint/2010/main" val="30790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BC555-1447-42FD-8F89-05B2CC135B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80540"/>
            <a:ext cx="9756870" cy="6504580"/>
          </a:xfrm>
          <a:prstGeom prst="rect">
            <a:avLst/>
          </a:prstGeom>
        </p:spPr>
      </p:pic>
      <p:sp>
        <p:nvSpPr>
          <p:cNvPr id="2" name="Text Placeholder 1">
            <a:extLst>
              <a:ext uri="{FF2B5EF4-FFF2-40B4-BE49-F238E27FC236}">
                <a16:creationId xmlns:a16="http://schemas.microsoft.com/office/drawing/2014/main" id="{4CA1EF03-D638-4274-8DA3-DD18AB310049}"/>
              </a:ext>
            </a:extLst>
          </p:cNvPr>
          <p:cNvSpPr>
            <a:spLocks noGrp="1"/>
          </p:cNvSpPr>
          <p:nvPr>
            <p:ph type="body" idx="1"/>
          </p:nvPr>
        </p:nvSpPr>
        <p:spPr>
          <a:xfrm>
            <a:off x="6112133" y="664865"/>
            <a:ext cx="2712831" cy="2200602"/>
          </a:xfrm>
        </p:spPr>
        <p:txBody>
          <a:bodyPr/>
          <a:lstStyle/>
          <a:p>
            <a:r>
              <a:rPr lang="en-US" dirty="0"/>
              <a:t>Climate</a:t>
            </a:r>
          </a:p>
          <a:p>
            <a:r>
              <a:rPr lang="en-US" dirty="0"/>
              <a:t>Creating a climate-resilient and zero-carbon world, powered by renewable energy</a:t>
            </a:r>
          </a:p>
        </p:txBody>
      </p:sp>
    </p:spTree>
    <p:extLst>
      <p:ext uri="{BB962C8B-B14F-4D97-AF65-F5344CB8AC3E}">
        <p14:creationId xmlns:p14="http://schemas.microsoft.com/office/powerpoint/2010/main" val="194595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9" name="TextBox 8"/>
          <p:cNvSpPr txBox="1"/>
          <p:nvPr/>
        </p:nvSpPr>
        <p:spPr>
          <a:xfrm>
            <a:off x="457200" y="435191"/>
            <a:ext cx="6971414" cy="512116"/>
          </a:xfrm>
          <a:prstGeom prst="rect">
            <a:avLst/>
          </a:prstGeom>
          <a:noFill/>
        </p:spPr>
        <p:txBody>
          <a:bodyPr wrap="square" lIns="0" tIns="0" rIns="0" bIns="0" rtlCol="0" anchor="ctr">
            <a:noAutofit/>
          </a:bodyPr>
          <a:lstStyle/>
          <a:p>
            <a:r>
              <a:rPr lang="en-US" sz="2800" dirty="0">
                <a:solidFill>
                  <a:schemeClr val="bg1"/>
                </a:solidFill>
              </a:rPr>
              <a:t>More than 1200 Projects Worldwide</a:t>
            </a:r>
          </a:p>
        </p:txBody>
      </p:sp>
      <p:pic>
        <p:nvPicPr>
          <p:cNvPr id="3" name="Picture 2">
            <a:extLst>
              <a:ext uri="{FF2B5EF4-FFF2-40B4-BE49-F238E27FC236}">
                <a16:creationId xmlns:a16="http://schemas.microsoft.com/office/drawing/2014/main" id="{3180BD05-A165-41E5-BA6A-462E56C9DF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4293" y="1348752"/>
            <a:ext cx="2606040" cy="2606040"/>
          </a:xfrm>
          <a:prstGeom prst="rect">
            <a:avLst/>
          </a:prstGeom>
        </p:spPr>
      </p:pic>
      <p:pic>
        <p:nvPicPr>
          <p:cNvPr id="10" name="Picture 9">
            <a:extLst>
              <a:ext uri="{FF2B5EF4-FFF2-40B4-BE49-F238E27FC236}">
                <a16:creationId xmlns:a16="http://schemas.microsoft.com/office/drawing/2014/main" id="{8EE49F8E-65AE-474B-8988-677ECB76B7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85304" y="1348752"/>
            <a:ext cx="2606040" cy="2606040"/>
          </a:xfrm>
          <a:prstGeom prst="rect">
            <a:avLst/>
          </a:prstGeom>
        </p:spPr>
      </p:pic>
      <p:pic>
        <p:nvPicPr>
          <p:cNvPr id="12" name="Picture 11">
            <a:extLst>
              <a:ext uri="{FF2B5EF4-FFF2-40B4-BE49-F238E27FC236}">
                <a16:creationId xmlns:a16="http://schemas.microsoft.com/office/drawing/2014/main" id="{951F013F-DC46-41DD-9BD8-41A0133072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46315" y="1348752"/>
            <a:ext cx="2606040" cy="2606040"/>
          </a:xfrm>
          <a:prstGeom prst="rect">
            <a:avLst/>
          </a:prstGeom>
        </p:spPr>
      </p:pic>
    </p:spTree>
    <p:extLst>
      <p:ext uri="{BB962C8B-B14F-4D97-AF65-F5344CB8AC3E}">
        <p14:creationId xmlns:p14="http://schemas.microsoft.com/office/powerpoint/2010/main" val="15728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D98D52-4B1E-4796-8DD9-F1F9C0F14F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11350"/>
            <a:ext cx="9792587" cy="6528391"/>
          </a:xfrm>
          <a:prstGeom prst="rect">
            <a:avLst/>
          </a:prstGeom>
        </p:spPr>
      </p:pic>
      <p:sp>
        <p:nvSpPr>
          <p:cNvPr id="2" name="Text Placeholder 1">
            <a:extLst>
              <a:ext uri="{FF2B5EF4-FFF2-40B4-BE49-F238E27FC236}">
                <a16:creationId xmlns:a16="http://schemas.microsoft.com/office/drawing/2014/main" id="{04EC6D5D-D941-412D-A339-87DBD401657D}"/>
              </a:ext>
            </a:extLst>
          </p:cNvPr>
          <p:cNvSpPr>
            <a:spLocks noGrp="1"/>
          </p:cNvSpPr>
          <p:nvPr>
            <p:ph type="body" idx="1"/>
          </p:nvPr>
        </p:nvSpPr>
        <p:spPr>
          <a:xfrm>
            <a:off x="455612" y="1210670"/>
            <a:ext cx="2712831" cy="2508379"/>
          </a:xfrm>
        </p:spPr>
        <p:txBody>
          <a:bodyPr/>
          <a:lstStyle/>
          <a:p>
            <a:r>
              <a:rPr lang="en-US" b="1" dirty="0"/>
              <a:t>But we can’t do it alone. </a:t>
            </a:r>
          </a:p>
          <a:p>
            <a:r>
              <a:rPr lang="en-US" dirty="0"/>
              <a:t>WWF partners with other environmental organizations and humanitarian organizations.</a:t>
            </a:r>
          </a:p>
        </p:txBody>
      </p:sp>
    </p:spTree>
    <p:extLst>
      <p:ext uri="{BB962C8B-B14F-4D97-AF65-F5344CB8AC3E}">
        <p14:creationId xmlns:p14="http://schemas.microsoft.com/office/powerpoint/2010/main" val="256629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C71EEB-B237-420A-B13F-E23D0FB5C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23" y="-497627"/>
            <a:ext cx="9556845" cy="6371230"/>
          </a:xfrm>
          <a:prstGeom prst="rect">
            <a:avLst/>
          </a:prstGeom>
        </p:spPr>
      </p:pic>
      <p:sp>
        <p:nvSpPr>
          <p:cNvPr id="2" name="Text Placeholder 1">
            <a:extLst>
              <a:ext uri="{FF2B5EF4-FFF2-40B4-BE49-F238E27FC236}">
                <a16:creationId xmlns:a16="http://schemas.microsoft.com/office/drawing/2014/main" id="{AFE6344C-CEAF-4B15-AD01-275BAE98AA39}"/>
              </a:ext>
            </a:extLst>
          </p:cNvPr>
          <p:cNvSpPr>
            <a:spLocks noGrp="1"/>
          </p:cNvSpPr>
          <p:nvPr>
            <p:ph type="body" idx="1"/>
          </p:nvPr>
        </p:nvSpPr>
        <p:spPr>
          <a:xfrm>
            <a:off x="250049" y="2571750"/>
            <a:ext cx="2712831" cy="2123658"/>
          </a:xfrm>
        </p:spPr>
        <p:txBody>
          <a:bodyPr/>
          <a:lstStyle/>
          <a:p>
            <a:r>
              <a:rPr lang="en-US" dirty="0"/>
              <a:t>WWF works with businesses to improve their eco-footprints and move entire sectors toward sustainability</a:t>
            </a:r>
          </a:p>
        </p:txBody>
      </p:sp>
    </p:spTree>
    <p:extLst>
      <p:ext uri="{BB962C8B-B14F-4D97-AF65-F5344CB8AC3E}">
        <p14:creationId xmlns:p14="http://schemas.microsoft.com/office/powerpoint/2010/main" val="67467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41230-7FB7-45AB-A270-1835C16952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053456"/>
            <a:ext cx="9283829" cy="6196956"/>
          </a:xfrm>
          <a:prstGeom prst="rect">
            <a:avLst/>
          </a:prstGeom>
        </p:spPr>
      </p:pic>
      <p:sp>
        <p:nvSpPr>
          <p:cNvPr id="2" name="Text Placeholder 1">
            <a:extLst>
              <a:ext uri="{FF2B5EF4-FFF2-40B4-BE49-F238E27FC236}">
                <a16:creationId xmlns:a16="http://schemas.microsoft.com/office/drawing/2014/main" id="{F8876884-9BCF-4343-BBDB-63184E23D095}"/>
              </a:ext>
            </a:extLst>
          </p:cNvPr>
          <p:cNvSpPr>
            <a:spLocks noGrp="1"/>
          </p:cNvSpPr>
          <p:nvPr>
            <p:ph type="body" idx="1"/>
          </p:nvPr>
        </p:nvSpPr>
        <p:spPr>
          <a:xfrm>
            <a:off x="6048337" y="2410999"/>
            <a:ext cx="2712831" cy="1200329"/>
          </a:xfrm>
        </p:spPr>
        <p:txBody>
          <a:bodyPr/>
          <a:lstStyle/>
          <a:p>
            <a:r>
              <a:rPr lang="en-US" dirty="0"/>
              <a:t>WWF also works with local, state, and national politicians. </a:t>
            </a:r>
          </a:p>
        </p:txBody>
      </p:sp>
    </p:spTree>
    <p:extLst>
      <p:ext uri="{BB962C8B-B14F-4D97-AF65-F5344CB8AC3E}">
        <p14:creationId xmlns:p14="http://schemas.microsoft.com/office/powerpoint/2010/main" val="186456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987754-F61F-44B3-B5B0-D353BA49E6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159" y="-198921"/>
            <a:ext cx="9352159" cy="5342421"/>
          </a:xfrm>
          <a:prstGeom prst="rect">
            <a:avLst/>
          </a:prstGeom>
        </p:spPr>
      </p:pic>
      <p:sp>
        <p:nvSpPr>
          <p:cNvPr id="2" name="Text Placeholder 1">
            <a:extLst>
              <a:ext uri="{FF2B5EF4-FFF2-40B4-BE49-F238E27FC236}">
                <a16:creationId xmlns:a16="http://schemas.microsoft.com/office/drawing/2014/main" id="{1A399EC9-3178-4F29-8F62-B551A0BBC39C}"/>
              </a:ext>
            </a:extLst>
          </p:cNvPr>
          <p:cNvSpPr>
            <a:spLocks noGrp="1"/>
          </p:cNvSpPr>
          <p:nvPr>
            <p:ph type="body" idx="1"/>
          </p:nvPr>
        </p:nvSpPr>
        <p:spPr>
          <a:xfrm>
            <a:off x="328022" y="679042"/>
            <a:ext cx="2712831" cy="1508105"/>
          </a:xfrm>
        </p:spPr>
        <p:txBody>
          <a:bodyPr/>
          <a:lstStyle/>
          <a:p>
            <a:pPr fontAlgn="base"/>
            <a:r>
              <a:rPr lang="en-US" dirty="0"/>
              <a:t>Together, we can protect life on our planet—including our own.</a:t>
            </a:r>
          </a:p>
        </p:txBody>
      </p:sp>
    </p:spTree>
    <p:extLst>
      <p:ext uri="{BB962C8B-B14F-4D97-AF65-F5344CB8AC3E}">
        <p14:creationId xmlns:p14="http://schemas.microsoft.com/office/powerpoint/2010/main" val="192353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3749" y="524604"/>
            <a:ext cx="8248313" cy="423662"/>
          </a:xfrm>
          <a:prstGeom prst="rect">
            <a:avLst/>
          </a:prstGeom>
        </p:spPr>
        <p:txBody>
          <a:bodyPr lIns="0" tIns="0" rIns="0" bIns="0" anchor="ctr"/>
          <a:lstStyle>
            <a:lvl1pPr algn="l" defTabSz="457200" rtl="0" eaLnBrk="0" fontAlgn="base" hangingPunct="0">
              <a:spcBef>
                <a:spcPct val="0"/>
              </a:spcBef>
              <a:spcAft>
                <a:spcPct val="0"/>
              </a:spcAft>
              <a:defRPr sz="2800" kern="1200">
                <a:solidFill>
                  <a:srgbClr val="31859C"/>
                </a:solidFill>
                <a:latin typeface="+mj-lt"/>
                <a:ea typeface="+mj-ea"/>
                <a:cs typeface="+mj-cs"/>
              </a:defRPr>
            </a:lvl1pPr>
            <a:lvl2pPr algn="l" defTabSz="457200" rtl="0" eaLnBrk="0" fontAlgn="base" hangingPunct="0">
              <a:spcBef>
                <a:spcPct val="0"/>
              </a:spcBef>
              <a:spcAft>
                <a:spcPct val="0"/>
              </a:spcAft>
              <a:defRPr sz="2400">
                <a:solidFill>
                  <a:srgbClr val="31859C"/>
                </a:solidFill>
                <a:latin typeface="Arial" pitchFamily="34" charset="0"/>
              </a:defRPr>
            </a:lvl2pPr>
            <a:lvl3pPr algn="l" defTabSz="457200" rtl="0" eaLnBrk="0" fontAlgn="base" hangingPunct="0">
              <a:spcBef>
                <a:spcPct val="0"/>
              </a:spcBef>
              <a:spcAft>
                <a:spcPct val="0"/>
              </a:spcAft>
              <a:defRPr sz="2400">
                <a:solidFill>
                  <a:srgbClr val="31859C"/>
                </a:solidFill>
                <a:latin typeface="Arial" pitchFamily="34" charset="0"/>
              </a:defRPr>
            </a:lvl3pPr>
            <a:lvl4pPr algn="l" defTabSz="457200" rtl="0" eaLnBrk="0" fontAlgn="base" hangingPunct="0">
              <a:spcBef>
                <a:spcPct val="0"/>
              </a:spcBef>
              <a:spcAft>
                <a:spcPct val="0"/>
              </a:spcAft>
              <a:defRPr sz="2400">
                <a:solidFill>
                  <a:srgbClr val="31859C"/>
                </a:solidFill>
                <a:latin typeface="Arial" pitchFamily="34" charset="0"/>
              </a:defRPr>
            </a:lvl4pPr>
            <a:lvl5pPr algn="l" defTabSz="457200" rtl="0" eaLnBrk="0" fontAlgn="base" hangingPunct="0">
              <a:spcBef>
                <a:spcPct val="0"/>
              </a:spcBef>
              <a:spcAft>
                <a:spcPct val="0"/>
              </a:spcAft>
              <a:defRPr sz="2400">
                <a:solidFill>
                  <a:srgbClr val="31859C"/>
                </a:solidFill>
                <a:latin typeface="Arial" pitchFamily="34" charset="0"/>
              </a:defRPr>
            </a:lvl5pPr>
            <a:lvl6pPr marL="457200" algn="l" defTabSz="457200" rtl="0" fontAlgn="base">
              <a:spcBef>
                <a:spcPct val="0"/>
              </a:spcBef>
              <a:spcAft>
                <a:spcPct val="0"/>
              </a:spcAft>
              <a:defRPr sz="2400">
                <a:solidFill>
                  <a:srgbClr val="31859C"/>
                </a:solidFill>
                <a:latin typeface="Arial" pitchFamily="34" charset="0"/>
              </a:defRPr>
            </a:lvl6pPr>
            <a:lvl7pPr marL="914400" algn="l" defTabSz="457200" rtl="0" fontAlgn="base">
              <a:spcBef>
                <a:spcPct val="0"/>
              </a:spcBef>
              <a:spcAft>
                <a:spcPct val="0"/>
              </a:spcAft>
              <a:defRPr sz="2400">
                <a:solidFill>
                  <a:srgbClr val="31859C"/>
                </a:solidFill>
                <a:latin typeface="Arial" pitchFamily="34" charset="0"/>
              </a:defRPr>
            </a:lvl7pPr>
            <a:lvl8pPr marL="1371600" algn="l" defTabSz="457200" rtl="0" fontAlgn="base">
              <a:spcBef>
                <a:spcPct val="0"/>
              </a:spcBef>
              <a:spcAft>
                <a:spcPct val="0"/>
              </a:spcAft>
              <a:defRPr sz="2400">
                <a:solidFill>
                  <a:srgbClr val="31859C"/>
                </a:solidFill>
                <a:latin typeface="Arial" pitchFamily="34" charset="0"/>
              </a:defRPr>
            </a:lvl8pPr>
            <a:lvl9pPr marL="1828800" algn="l" defTabSz="457200" rtl="0" fontAlgn="base">
              <a:spcBef>
                <a:spcPct val="0"/>
              </a:spcBef>
              <a:spcAft>
                <a:spcPct val="0"/>
              </a:spcAft>
              <a:defRPr sz="2400">
                <a:solidFill>
                  <a:srgbClr val="31859C"/>
                </a:solidFill>
                <a:latin typeface="Arial" pitchFamily="34" charset="0"/>
              </a:defRPr>
            </a:lvl9pPr>
          </a:lstStyle>
          <a:p>
            <a:pPr algn="just"/>
            <a:r>
              <a:rPr lang="en-US" sz="1800" dirty="0"/>
              <a:t>Photo Credits</a:t>
            </a:r>
          </a:p>
        </p:txBody>
      </p:sp>
      <p:sp>
        <p:nvSpPr>
          <p:cNvPr id="4" name="Text Placeholder 3"/>
          <p:cNvSpPr txBox="1">
            <a:spLocks/>
          </p:cNvSpPr>
          <p:nvPr/>
        </p:nvSpPr>
        <p:spPr>
          <a:xfrm>
            <a:off x="463749" y="1201890"/>
            <a:ext cx="8244965" cy="3647231"/>
          </a:xfrm>
          <a:prstGeom prst="rect">
            <a:avLst/>
          </a:prstGeom>
        </p:spPr>
        <p:txBody>
          <a:bodyPr lIns="0" tIns="0" rIns="0" bIns="0" numCol="2" spcCol="0"/>
          <a:lstStyle>
            <a:lvl1pPr marL="0" indent="0" algn="l" defTabSz="457200"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1pPr>
            <a:lvl2pPr marL="457200" indent="0" algn="l" defTabSz="457200" rtl="0" eaLnBrk="0" fontAlgn="base" hangingPunct="0">
              <a:spcBef>
                <a:spcPct val="20000"/>
              </a:spcBef>
              <a:spcAft>
                <a:spcPct val="0"/>
              </a:spcAft>
              <a:buFont typeface="Arial" pitchFamily="34" charset="0"/>
              <a:buNone/>
              <a:defRPr sz="1400" kern="1200">
                <a:solidFill>
                  <a:schemeClr val="tx1"/>
                </a:solidFill>
                <a:latin typeface="+mn-lt"/>
                <a:ea typeface="+mn-ea"/>
                <a:cs typeface="+mn-cs"/>
              </a:defRPr>
            </a:lvl2pPr>
            <a:lvl3pPr marL="468312" indent="-285750" algn="l" defTabSz="457200" rtl="0" eaLnBrk="0" fontAlgn="base" hangingPunct="0">
              <a:spcBef>
                <a:spcPct val="20000"/>
              </a:spcBef>
              <a:spcAft>
                <a:spcPct val="0"/>
              </a:spcAft>
              <a:buFont typeface="Arial"/>
              <a:buChar char="•"/>
              <a:defRPr sz="2000" kern="1200">
                <a:solidFill>
                  <a:schemeClr val="tx1"/>
                </a:solidFill>
                <a:latin typeface="+mn-lt"/>
                <a:ea typeface="+mn-ea"/>
                <a:cs typeface="+mn-cs"/>
              </a:defRPr>
            </a:lvl3pPr>
            <a:lvl4pPr marL="1371600" indent="0" algn="l" defTabSz="457200" rtl="0" eaLnBrk="0" fontAlgn="base" hangingPunct="0">
              <a:spcBef>
                <a:spcPct val="20000"/>
              </a:spcBef>
              <a:spcAft>
                <a:spcPct val="0"/>
              </a:spcAft>
              <a:buFont typeface="Arial" pitchFamily="34" charset="0"/>
              <a:buNone/>
              <a:defRPr sz="1600" kern="1200" baseline="0">
                <a:solidFill>
                  <a:schemeClr val="tx1"/>
                </a:solidFill>
                <a:latin typeface="+mn-lt"/>
                <a:ea typeface="+mn-ea"/>
                <a:cs typeface="+mn-cs"/>
              </a:defRPr>
            </a:lvl4pPr>
            <a:lvl5pPr marL="1828800" indent="0" algn="l" defTabSz="457200"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r>
              <a:rPr lang="en-US" sz="800" b="1" dirty="0">
                <a:ea typeface="ＭＳ 明朝"/>
                <a:cs typeface="Arial"/>
              </a:rPr>
              <a:t>Page 2: </a:t>
            </a:r>
            <a:r>
              <a:rPr lang="en-US" sz="800" dirty="0">
                <a:ea typeface="ＭＳ 明朝"/>
                <a:cs typeface="Arial"/>
              </a:rPr>
              <a:t>© naturepl.com / Eric </a:t>
            </a:r>
            <a:r>
              <a:rPr lang="en-US" sz="800" dirty="0" err="1">
                <a:ea typeface="ＭＳ 明朝"/>
                <a:cs typeface="Arial"/>
              </a:rPr>
              <a:t>Baccega</a:t>
            </a:r>
            <a:r>
              <a:rPr lang="en-US" sz="800" dirty="0">
                <a:ea typeface="ＭＳ 明朝"/>
                <a:cs typeface="Arial"/>
              </a:rPr>
              <a:t> / WWF</a:t>
            </a:r>
          </a:p>
          <a:p>
            <a:pPr>
              <a:spcBef>
                <a:spcPts val="0"/>
              </a:spcBef>
              <a:spcAft>
                <a:spcPts val="200"/>
              </a:spcAft>
            </a:pPr>
            <a:r>
              <a:rPr lang="en-US" sz="800" b="1" dirty="0">
                <a:ea typeface="ＭＳ 明朝"/>
                <a:cs typeface="Arial"/>
              </a:rPr>
              <a:t>Page 3 &amp; 5:</a:t>
            </a:r>
            <a:r>
              <a:rPr lang="en-US" sz="800" dirty="0">
                <a:ea typeface="ＭＳ 明朝"/>
                <a:cs typeface="Arial"/>
              </a:rPr>
              <a:t> © Jürgen Freund / WWF</a:t>
            </a:r>
            <a:endParaRPr lang="en-US" sz="800" dirty="0"/>
          </a:p>
          <a:p>
            <a:pPr>
              <a:spcBef>
                <a:spcPts val="0"/>
              </a:spcBef>
              <a:spcAft>
                <a:spcPts val="200"/>
              </a:spcAft>
            </a:pPr>
            <a:r>
              <a:rPr lang="en-US" sz="800" b="1" dirty="0">
                <a:ea typeface="ＭＳ 明朝"/>
                <a:cs typeface="Arial"/>
              </a:rPr>
              <a:t>Page 6:</a:t>
            </a:r>
            <a:r>
              <a:rPr lang="en-US" sz="800" dirty="0">
                <a:ea typeface="ＭＳ 明朝"/>
                <a:cs typeface="Arial"/>
              </a:rPr>
              <a:t> © WWF Intl.  / WWF</a:t>
            </a:r>
          </a:p>
          <a:p>
            <a:pPr>
              <a:spcBef>
                <a:spcPts val="0"/>
              </a:spcBef>
              <a:spcAft>
                <a:spcPts val="200"/>
              </a:spcAft>
            </a:pPr>
            <a:r>
              <a:rPr lang="en-US" sz="800" b="1" dirty="0">
                <a:ea typeface="ＭＳ 明朝"/>
                <a:cs typeface="Arial"/>
              </a:rPr>
              <a:t>Page 7:</a:t>
            </a:r>
            <a:r>
              <a:rPr lang="en-US" sz="800" dirty="0">
                <a:ea typeface="ＭＳ 明朝"/>
                <a:cs typeface="Arial"/>
              </a:rPr>
              <a:t> </a:t>
            </a:r>
            <a:r>
              <a:rPr lang="fr-FR" sz="800" dirty="0">
                <a:ea typeface="ＭＳ 明朝"/>
                <a:cs typeface="Arial"/>
              </a:rPr>
              <a:t>© Jonathan </a:t>
            </a:r>
            <a:r>
              <a:rPr lang="fr-FR" sz="800" dirty="0" err="1">
                <a:ea typeface="ＭＳ 明朝"/>
                <a:cs typeface="Arial"/>
              </a:rPr>
              <a:t>Caramanus</a:t>
            </a:r>
            <a:r>
              <a:rPr lang="fr-FR" sz="800" dirty="0">
                <a:ea typeface="ＭＳ 明朝"/>
                <a:cs typeface="Arial"/>
              </a:rPr>
              <a:t> / Green Renaissance / WWF-UK</a:t>
            </a:r>
            <a:endParaRPr lang="en-US" sz="800" dirty="0"/>
          </a:p>
          <a:p>
            <a:pPr>
              <a:spcBef>
                <a:spcPts val="0"/>
              </a:spcBef>
              <a:spcAft>
                <a:spcPts val="200"/>
              </a:spcAft>
            </a:pPr>
            <a:r>
              <a:rPr lang="en-US" sz="800" b="1" dirty="0">
                <a:ea typeface="ＭＳ 明朝"/>
                <a:cs typeface="Arial"/>
              </a:rPr>
              <a:t>Page 8:</a:t>
            </a:r>
            <a:r>
              <a:rPr lang="en-US" sz="800" dirty="0">
                <a:ea typeface="ＭＳ 明朝"/>
                <a:cs typeface="Arial"/>
              </a:rPr>
              <a:t> © </a:t>
            </a:r>
            <a:r>
              <a:rPr lang="en-US" sz="800" dirty="0" err="1">
                <a:ea typeface="ＭＳ 明朝"/>
                <a:cs typeface="Arial"/>
              </a:rPr>
              <a:t>Souvik</a:t>
            </a:r>
            <a:r>
              <a:rPr lang="en-US" sz="800" dirty="0">
                <a:ea typeface="ＭＳ 明朝"/>
                <a:cs typeface="Arial"/>
              </a:rPr>
              <a:t> Kundu / WWF</a:t>
            </a:r>
            <a:endParaRPr lang="en-US" sz="800" dirty="0"/>
          </a:p>
          <a:p>
            <a:pPr>
              <a:spcBef>
                <a:spcPts val="0"/>
              </a:spcBef>
              <a:spcAft>
                <a:spcPts val="200"/>
              </a:spcAft>
            </a:pPr>
            <a:r>
              <a:rPr lang="en-US" sz="800" b="1" dirty="0">
                <a:ea typeface="ＭＳ 明朝"/>
                <a:cs typeface="Arial"/>
              </a:rPr>
              <a:t>Page 9: </a:t>
            </a:r>
            <a:r>
              <a:rPr lang="en-US" sz="800" dirty="0">
                <a:ea typeface="ＭＳ 明朝"/>
                <a:cs typeface="Arial"/>
              </a:rPr>
              <a:t>© © Day's Edge Productions / WWF-US</a:t>
            </a:r>
            <a:endParaRPr lang="en-US" sz="800" dirty="0"/>
          </a:p>
          <a:p>
            <a:pPr>
              <a:spcBef>
                <a:spcPts val="0"/>
              </a:spcBef>
              <a:spcAft>
                <a:spcPts val="200"/>
              </a:spcAft>
            </a:pPr>
            <a:r>
              <a:rPr lang="en-US" sz="800" b="1" dirty="0">
                <a:ea typeface="ＭＳ 明朝"/>
                <a:cs typeface="Arial"/>
              </a:rPr>
              <a:t>Page 10:</a:t>
            </a:r>
            <a:r>
              <a:rPr lang="en-US" sz="800" dirty="0">
                <a:ea typeface="ＭＳ 明朝"/>
                <a:cs typeface="Arial"/>
              </a:rPr>
              <a:t> © WWF / James Morgan</a:t>
            </a:r>
            <a:endParaRPr lang="en-US" sz="800" dirty="0"/>
          </a:p>
          <a:p>
            <a:pPr>
              <a:spcBef>
                <a:spcPts val="0"/>
              </a:spcBef>
              <a:spcAft>
                <a:spcPts val="200"/>
              </a:spcAft>
            </a:pPr>
            <a:r>
              <a:rPr lang="en-US" sz="800" b="1" dirty="0">
                <a:ea typeface="ＭＳ 明朝"/>
                <a:cs typeface="Arial"/>
              </a:rPr>
              <a:t>Page 11:</a:t>
            </a:r>
            <a:r>
              <a:rPr lang="en-US" sz="800" dirty="0">
                <a:ea typeface="ＭＳ 明朝"/>
                <a:cs typeface="Arial"/>
              </a:rPr>
              <a:t> © Gareth Bentley / WWF-US</a:t>
            </a:r>
          </a:p>
          <a:p>
            <a:pPr>
              <a:spcBef>
                <a:spcPts val="0"/>
              </a:spcBef>
              <a:spcAft>
                <a:spcPts val="200"/>
              </a:spcAft>
            </a:pPr>
            <a:r>
              <a:rPr lang="en-US" sz="800" b="1" dirty="0">
                <a:ea typeface="ＭＳ 明朝"/>
                <a:cs typeface="Arial"/>
              </a:rPr>
              <a:t>Page 12:</a:t>
            </a:r>
            <a:r>
              <a:rPr lang="en-US" sz="800" dirty="0">
                <a:ea typeface="ＭＳ 明朝"/>
                <a:cs typeface="Arial"/>
              </a:rPr>
              <a:t> © Day's  Edge / WWF-US</a:t>
            </a:r>
          </a:p>
          <a:p>
            <a:pPr>
              <a:spcBef>
                <a:spcPts val="0"/>
              </a:spcBef>
              <a:spcAft>
                <a:spcPts val="200"/>
              </a:spcAft>
            </a:pPr>
            <a:r>
              <a:rPr lang="en-US" sz="800" b="1" dirty="0">
                <a:ea typeface="ＭＳ 明朝"/>
                <a:cs typeface="Arial"/>
              </a:rPr>
              <a:t>Page 13:</a:t>
            </a:r>
            <a:r>
              <a:rPr lang="en-US" sz="800" dirty="0">
                <a:ea typeface="ＭＳ 明朝"/>
                <a:cs typeface="Arial"/>
              </a:rPr>
              <a:t> © Global Warming Images / WWF</a:t>
            </a:r>
          </a:p>
          <a:p>
            <a:pPr>
              <a:spcBef>
                <a:spcPts val="0"/>
              </a:spcBef>
              <a:spcAft>
                <a:spcPts val="200"/>
              </a:spcAft>
            </a:pPr>
            <a:r>
              <a:rPr lang="en-US" sz="800" b="1" dirty="0">
                <a:ea typeface="ＭＳ 明朝"/>
                <a:cs typeface="Arial"/>
              </a:rPr>
              <a:t>Page 14:</a:t>
            </a:r>
            <a:r>
              <a:rPr lang="en-US" sz="800" dirty="0">
                <a:ea typeface="ＭＳ 明朝"/>
                <a:cs typeface="Arial"/>
              </a:rPr>
              <a:t> © Jürgen Freund / WWF </a:t>
            </a:r>
          </a:p>
          <a:p>
            <a:pPr>
              <a:spcBef>
                <a:spcPts val="0"/>
              </a:spcBef>
              <a:spcAft>
                <a:spcPts val="200"/>
              </a:spcAft>
            </a:pPr>
            <a:r>
              <a:rPr lang="en-US" sz="800" dirty="0">
                <a:ea typeface="ＭＳ 明朝"/>
                <a:cs typeface="Arial"/>
              </a:rPr>
              <a:t>	© WWF-US / James Morgan</a:t>
            </a:r>
          </a:p>
          <a:p>
            <a:pPr>
              <a:spcBef>
                <a:spcPts val="0"/>
              </a:spcBef>
              <a:spcAft>
                <a:spcPts val="200"/>
              </a:spcAft>
            </a:pPr>
            <a:r>
              <a:rPr lang="en-US" sz="800" dirty="0">
                <a:ea typeface="ＭＳ 明朝"/>
                <a:cs typeface="Arial"/>
              </a:rPr>
              <a:t>	© </a:t>
            </a:r>
            <a:r>
              <a:rPr lang="en-US" sz="800" dirty="0" err="1">
                <a:ea typeface="ＭＳ 明朝"/>
                <a:cs typeface="Arial"/>
              </a:rPr>
              <a:t>Meridith</a:t>
            </a:r>
            <a:r>
              <a:rPr lang="en-US" sz="800" dirty="0">
                <a:ea typeface="ＭＳ 明朝"/>
                <a:cs typeface="Arial"/>
              </a:rPr>
              <a:t> Kohut/WWF-US</a:t>
            </a:r>
          </a:p>
          <a:p>
            <a:pPr>
              <a:spcBef>
                <a:spcPts val="0"/>
              </a:spcBef>
              <a:spcAft>
                <a:spcPts val="200"/>
              </a:spcAft>
            </a:pPr>
            <a:r>
              <a:rPr lang="en-US" sz="800" b="1" dirty="0">
                <a:ea typeface="ＭＳ 明朝"/>
                <a:cs typeface="Arial"/>
              </a:rPr>
              <a:t>Page 15:</a:t>
            </a:r>
            <a:r>
              <a:rPr lang="en-US" sz="800" dirty="0">
                <a:ea typeface="ＭＳ 明朝"/>
                <a:cs typeface="Arial"/>
              </a:rPr>
              <a:t> © WWF-US / James Morgan</a:t>
            </a:r>
          </a:p>
          <a:p>
            <a:pPr>
              <a:spcBef>
                <a:spcPts val="0"/>
              </a:spcBef>
              <a:spcAft>
                <a:spcPts val="200"/>
              </a:spcAft>
            </a:pPr>
            <a:r>
              <a:rPr lang="en-US" sz="800" b="1" dirty="0">
                <a:ea typeface="ＭＳ 明朝"/>
                <a:cs typeface="Arial"/>
              </a:rPr>
              <a:t>Page 16:</a:t>
            </a:r>
            <a:r>
              <a:rPr lang="en-US" sz="800" dirty="0">
                <a:ea typeface="ＭＳ 明朝"/>
                <a:cs typeface="Arial"/>
              </a:rPr>
              <a:t> © WWF-US / Paul Fetters</a:t>
            </a:r>
            <a:endParaRPr lang="en-US" sz="800" dirty="0"/>
          </a:p>
          <a:p>
            <a:pPr>
              <a:spcBef>
                <a:spcPts val="0"/>
              </a:spcBef>
              <a:spcAft>
                <a:spcPts val="200"/>
              </a:spcAft>
            </a:pPr>
            <a:r>
              <a:rPr lang="en-US" sz="800" b="1" dirty="0">
                <a:ea typeface="ＭＳ 明朝"/>
                <a:cs typeface="Arial"/>
              </a:rPr>
              <a:t>Page 17:</a:t>
            </a:r>
            <a:r>
              <a:rPr lang="en-US" sz="800" dirty="0">
                <a:ea typeface="ＭＳ 明朝"/>
                <a:cs typeface="Arial"/>
              </a:rPr>
              <a:t> © naturepl.com / Eric </a:t>
            </a:r>
            <a:r>
              <a:rPr lang="en-US" sz="800" dirty="0" err="1">
                <a:ea typeface="ＭＳ 明朝"/>
                <a:cs typeface="Arial"/>
              </a:rPr>
              <a:t>Baccega</a:t>
            </a:r>
            <a:r>
              <a:rPr lang="en-US" sz="800" dirty="0">
                <a:ea typeface="ＭＳ 明朝"/>
                <a:cs typeface="Arial"/>
              </a:rPr>
              <a:t> / WWF</a:t>
            </a:r>
          </a:p>
          <a:p>
            <a:pPr>
              <a:spcBef>
                <a:spcPts val="0"/>
              </a:spcBef>
              <a:spcAft>
                <a:spcPts val="200"/>
              </a:spcAft>
            </a:pPr>
            <a:r>
              <a:rPr lang="en-US" sz="800" b="1" dirty="0">
                <a:ea typeface="ＭＳ 明朝"/>
                <a:cs typeface="Arial"/>
              </a:rPr>
              <a:t>Page 18:</a:t>
            </a:r>
            <a:r>
              <a:rPr lang="en-US" sz="800" dirty="0">
                <a:ea typeface="ＭＳ 明朝"/>
                <a:cs typeface="Arial"/>
              </a:rPr>
              <a:t> © WWF-US / Keith Arnold</a:t>
            </a:r>
            <a:endParaRPr lang="en-US" sz="800" dirty="0"/>
          </a:p>
          <a:p>
            <a:pPr>
              <a:spcBef>
                <a:spcPts val="0"/>
              </a:spcBef>
              <a:spcAft>
                <a:spcPts val="200"/>
              </a:spcAft>
            </a:pPr>
            <a:r>
              <a:rPr lang="en-US" sz="800" dirty="0"/>
              <a:t> </a:t>
            </a:r>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r>
              <a:rPr lang="en-US" sz="900" dirty="0"/>
              <a:t> </a:t>
            </a:r>
          </a:p>
          <a:p>
            <a:pPr>
              <a:spcBef>
                <a:spcPts val="0"/>
              </a:spcBef>
              <a:spcAft>
                <a:spcPts val="200"/>
              </a:spcAft>
            </a:pPr>
            <a:endParaRPr lang="en-US" sz="800" dirty="0"/>
          </a:p>
          <a:p>
            <a:r>
              <a:rPr lang="en-US" sz="900" dirty="0"/>
              <a:t> </a:t>
            </a:r>
          </a:p>
        </p:txBody>
      </p:sp>
    </p:spTree>
    <p:extLst>
      <p:ext uri="{BB962C8B-B14F-4D97-AF65-F5344CB8AC3E}">
        <p14:creationId xmlns:p14="http://schemas.microsoft.com/office/powerpoint/2010/main" val="303755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41B3C7-8B16-4D00-B54E-633AD1BD9D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84117"/>
            <a:ext cx="9144000" cy="6096000"/>
          </a:xfrm>
          <a:prstGeom prst="rect">
            <a:avLst/>
          </a:prstGeom>
        </p:spPr>
      </p:pic>
      <p:sp>
        <p:nvSpPr>
          <p:cNvPr id="2" name="Title 1">
            <a:extLst>
              <a:ext uri="{FF2B5EF4-FFF2-40B4-BE49-F238E27FC236}">
                <a16:creationId xmlns:a16="http://schemas.microsoft.com/office/drawing/2014/main" id="{B512FFF3-322B-4B07-B422-7945FA88418D}"/>
              </a:ext>
            </a:extLst>
          </p:cNvPr>
          <p:cNvSpPr>
            <a:spLocks noGrp="1"/>
          </p:cNvSpPr>
          <p:nvPr>
            <p:ph type="ctrTitle"/>
          </p:nvPr>
        </p:nvSpPr>
        <p:spPr/>
        <p:txBody>
          <a:bodyPr/>
          <a:lstStyle/>
          <a:p>
            <a:r>
              <a:rPr lang="en-US" dirty="0"/>
              <a:t>About World Wildlife Fund</a:t>
            </a:r>
          </a:p>
        </p:txBody>
      </p:sp>
    </p:spTree>
    <p:extLst>
      <p:ext uri="{BB962C8B-B14F-4D97-AF65-F5344CB8AC3E}">
        <p14:creationId xmlns:p14="http://schemas.microsoft.com/office/powerpoint/2010/main" val="298221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99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2D0FC8-3892-4ADB-9314-0FC03C02CD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259" y="-110850"/>
            <a:ext cx="9520518" cy="6335111"/>
          </a:xfrm>
          <a:prstGeom prst="rect">
            <a:avLst/>
          </a:prstGeom>
        </p:spPr>
      </p:pic>
      <p:sp>
        <p:nvSpPr>
          <p:cNvPr id="2" name="Text Placeholder 1">
            <a:extLst>
              <a:ext uri="{FF2B5EF4-FFF2-40B4-BE49-F238E27FC236}">
                <a16:creationId xmlns:a16="http://schemas.microsoft.com/office/drawing/2014/main" id="{FBD468C4-9301-4259-A8A7-A6E5A91AA629}"/>
              </a:ext>
            </a:extLst>
          </p:cNvPr>
          <p:cNvSpPr>
            <a:spLocks noGrp="1"/>
          </p:cNvSpPr>
          <p:nvPr>
            <p:ph type="body" idx="1"/>
          </p:nvPr>
        </p:nvSpPr>
        <p:spPr>
          <a:xfrm>
            <a:off x="455612" y="1210670"/>
            <a:ext cx="2712831" cy="1200329"/>
          </a:xfrm>
        </p:spPr>
        <p:txBody>
          <a:bodyPr/>
          <a:lstStyle/>
          <a:p>
            <a:r>
              <a:rPr lang="en-US" dirty="0"/>
              <a:t>World Wildlife Fund is working to protect the future of nature.</a:t>
            </a:r>
          </a:p>
        </p:txBody>
      </p:sp>
    </p:spTree>
    <p:extLst>
      <p:ext uri="{BB962C8B-B14F-4D97-AF65-F5344CB8AC3E}">
        <p14:creationId xmlns:p14="http://schemas.microsoft.com/office/powerpoint/2010/main" val="45100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121A49-2634-41C5-8AD8-6685FD5986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902"/>
            <a:ext cx="9236149" cy="5126514"/>
          </a:xfrm>
          <a:prstGeom prst="rect">
            <a:avLst/>
          </a:prstGeom>
        </p:spPr>
      </p:pic>
      <p:sp>
        <p:nvSpPr>
          <p:cNvPr id="2" name="Title 1">
            <a:extLst>
              <a:ext uri="{FF2B5EF4-FFF2-40B4-BE49-F238E27FC236}">
                <a16:creationId xmlns:a16="http://schemas.microsoft.com/office/drawing/2014/main" id="{11CDBE50-AC29-4A10-B78B-6E958225FFFF}"/>
              </a:ext>
            </a:extLst>
          </p:cNvPr>
          <p:cNvSpPr>
            <a:spLocks noGrp="1"/>
          </p:cNvSpPr>
          <p:nvPr>
            <p:ph type="title"/>
          </p:nvPr>
        </p:nvSpPr>
        <p:spPr/>
        <p:txBody>
          <a:bodyPr/>
          <a:lstStyle/>
          <a:p>
            <a:r>
              <a:rPr lang="en-US" dirty="0"/>
              <a:t>WWF Offices Worldwide</a:t>
            </a:r>
          </a:p>
        </p:txBody>
      </p:sp>
    </p:spTree>
    <p:extLst>
      <p:ext uri="{BB962C8B-B14F-4D97-AF65-F5344CB8AC3E}">
        <p14:creationId xmlns:p14="http://schemas.microsoft.com/office/powerpoint/2010/main" val="155969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50B4B-0951-4A5C-8874-8ACA6F646A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51737"/>
            <a:ext cx="9292856" cy="6195237"/>
          </a:xfrm>
          <a:prstGeom prst="rect">
            <a:avLst/>
          </a:prstGeom>
        </p:spPr>
      </p:pic>
      <p:sp>
        <p:nvSpPr>
          <p:cNvPr id="2" name="Title 1">
            <a:extLst>
              <a:ext uri="{FF2B5EF4-FFF2-40B4-BE49-F238E27FC236}">
                <a16:creationId xmlns:a16="http://schemas.microsoft.com/office/drawing/2014/main" id="{76CAFC1E-07ED-4102-ABED-BDA4D7DBAC55}"/>
              </a:ext>
            </a:extLst>
          </p:cNvPr>
          <p:cNvSpPr>
            <a:spLocks noGrp="1"/>
          </p:cNvSpPr>
          <p:nvPr>
            <p:ph type="ctrTitle"/>
          </p:nvPr>
        </p:nvSpPr>
        <p:spPr/>
        <p:txBody>
          <a:bodyPr/>
          <a:lstStyle/>
          <a:p>
            <a:r>
              <a:rPr lang="en-US" dirty="0"/>
              <a:t>Science is the basis of everything WWF does</a:t>
            </a:r>
          </a:p>
        </p:txBody>
      </p:sp>
    </p:spTree>
    <p:extLst>
      <p:ext uri="{BB962C8B-B14F-4D97-AF65-F5344CB8AC3E}">
        <p14:creationId xmlns:p14="http://schemas.microsoft.com/office/powerpoint/2010/main" val="136857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WWF was established in 1961, initially as a fund for conservation of vulnerable species.</a:t>
            </a:r>
          </a:p>
        </p:txBody>
      </p:sp>
      <p:pic>
        <p:nvPicPr>
          <p:cNvPr id="3" name="Content Placeholder 2">
            <a:extLst>
              <a:ext uri="{FF2B5EF4-FFF2-40B4-BE49-F238E27FC236}">
                <a16:creationId xmlns:a16="http://schemas.microsoft.com/office/drawing/2014/main" id="{EE5E66DC-3CCE-40A9-9AA3-962A3C9AB5F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239356" y="1382234"/>
            <a:ext cx="2356605" cy="322270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54D1005-AEFE-48EA-B74E-3CFEEFBFB4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3993" y="1382233"/>
            <a:ext cx="2647992" cy="322270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5195954-630A-4849-BE59-563ABFA96D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8857" y="1382233"/>
            <a:ext cx="2647992" cy="3133060"/>
          </a:xfrm>
          <a:prstGeom prst="rect">
            <a:avLst/>
          </a:prstGeom>
        </p:spPr>
      </p:pic>
    </p:spTree>
    <p:extLst>
      <p:ext uri="{BB962C8B-B14F-4D97-AF65-F5344CB8AC3E}">
        <p14:creationId xmlns:p14="http://schemas.microsoft.com/office/powerpoint/2010/main" val="56464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2375B-A03E-47E2-B395-5B3EBE1622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2500"/>
            <a:ext cx="9144000" cy="6096000"/>
          </a:xfrm>
          <a:prstGeom prst="rect">
            <a:avLst/>
          </a:prstGeom>
        </p:spPr>
      </p:pic>
      <p:sp>
        <p:nvSpPr>
          <p:cNvPr id="2" name="Text Placeholder 1">
            <a:extLst>
              <a:ext uri="{FF2B5EF4-FFF2-40B4-BE49-F238E27FC236}">
                <a16:creationId xmlns:a16="http://schemas.microsoft.com/office/drawing/2014/main" id="{32EE7288-387B-4D72-ABDC-C7C78D5C401E}"/>
              </a:ext>
            </a:extLst>
          </p:cNvPr>
          <p:cNvSpPr>
            <a:spLocks noGrp="1"/>
          </p:cNvSpPr>
          <p:nvPr>
            <p:ph type="body" idx="1"/>
          </p:nvPr>
        </p:nvSpPr>
        <p:spPr>
          <a:xfrm>
            <a:off x="5942012" y="642158"/>
            <a:ext cx="2712831" cy="1200329"/>
          </a:xfrm>
        </p:spPr>
        <p:txBody>
          <a:bodyPr/>
          <a:lstStyle/>
          <a:p>
            <a:pPr lvl="0"/>
            <a:r>
              <a:rPr lang="en-US" dirty="0"/>
              <a:t>Today we focus our work across six goal areas.</a:t>
            </a:r>
          </a:p>
        </p:txBody>
      </p:sp>
    </p:spTree>
    <p:extLst>
      <p:ext uri="{BB962C8B-B14F-4D97-AF65-F5344CB8AC3E}">
        <p14:creationId xmlns:p14="http://schemas.microsoft.com/office/powerpoint/2010/main" val="255585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50BB73-FA31-4316-98A2-3FE7ABFB47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59514"/>
            <a:ext cx="9207213" cy="6903014"/>
          </a:xfrm>
          <a:prstGeom prst="rect">
            <a:avLst/>
          </a:prstGeom>
        </p:spPr>
      </p:pic>
      <p:sp>
        <p:nvSpPr>
          <p:cNvPr id="2" name="Text Placeholder 1">
            <a:extLst>
              <a:ext uri="{FF2B5EF4-FFF2-40B4-BE49-F238E27FC236}">
                <a16:creationId xmlns:a16="http://schemas.microsoft.com/office/drawing/2014/main" id="{918BC1E9-4A97-4F04-90A7-6C4F3C825F48}"/>
              </a:ext>
            </a:extLst>
          </p:cNvPr>
          <p:cNvSpPr>
            <a:spLocks noGrp="1"/>
          </p:cNvSpPr>
          <p:nvPr>
            <p:ph type="body" idx="1"/>
          </p:nvPr>
        </p:nvSpPr>
        <p:spPr>
          <a:xfrm>
            <a:off x="455612" y="1210670"/>
            <a:ext cx="2712831" cy="1585049"/>
          </a:xfrm>
        </p:spPr>
        <p:txBody>
          <a:bodyPr/>
          <a:lstStyle/>
          <a:p>
            <a:r>
              <a:rPr lang="en-US" b="1" dirty="0"/>
              <a:t>Wildlife</a:t>
            </a:r>
            <a:endParaRPr lang="en-US" dirty="0"/>
          </a:p>
          <a:p>
            <a:r>
              <a:rPr lang="en-US" dirty="0"/>
              <a:t>Protect the world’s most important species</a:t>
            </a:r>
          </a:p>
        </p:txBody>
      </p:sp>
    </p:spTree>
    <p:extLst>
      <p:ext uri="{BB962C8B-B14F-4D97-AF65-F5344CB8AC3E}">
        <p14:creationId xmlns:p14="http://schemas.microsoft.com/office/powerpoint/2010/main" val="6670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872D04-B839-4295-8F82-9000A5D330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622"/>
            <a:ext cx="9144000" cy="5505450"/>
          </a:xfrm>
          <a:prstGeom prst="rect">
            <a:avLst/>
          </a:prstGeom>
        </p:spPr>
      </p:pic>
      <p:sp>
        <p:nvSpPr>
          <p:cNvPr id="2" name="Text Placeholder 1">
            <a:extLst>
              <a:ext uri="{FF2B5EF4-FFF2-40B4-BE49-F238E27FC236}">
                <a16:creationId xmlns:a16="http://schemas.microsoft.com/office/drawing/2014/main" id="{AF98BA97-2491-40CC-93E0-D407ABB7D79B}"/>
              </a:ext>
            </a:extLst>
          </p:cNvPr>
          <p:cNvSpPr>
            <a:spLocks noGrp="1"/>
          </p:cNvSpPr>
          <p:nvPr>
            <p:ph type="body" idx="1"/>
          </p:nvPr>
        </p:nvSpPr>
        <p:spPr>
          <a:xfrm>
            <a:off x="6076691" y="2571750"/>
            <a:ext cx="2712831" cy="1585049"/>
          </a:xfrm>
        </p:spPr>
        <p:txBody>
          <a:bodyPr/>
          <a:lstStyle/>
          <a:p>
            <a:r>
              <a:rPr lang="en-US" b="1" dirty="0"/>
              <a:t>Forests</a:t>
            </a:r>
          </a:p>
          <a:p>
            <a:r>
              <a:rPr lang="en-US" dirty="0"/>
              <a:t>Conserve the world’s most important forests</a:t>
            </a:r>
          </a:p>
        </p:txBody>
      </p:sp>
    </p:spTree>
    <p:extLst>
      <p:ext uri="{BB962C8B-B14F-4D97-AF65-F5344CB8AC3E}">
        <p14:creationId xmlns:p14="http://schemas.microsoft.com/office/powerpoint/2010/main" val="250357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vised 16x9">
  <a:themeElements>
    <a:clrScheme name="WWF Brand colors">
      <a:dk1>
        <a:srgbClr val="000000"/>
      </a:dk1>
      <a:lt1>
        <a:sysClr val="window" lastClr="FFFFFF"/>
      </a:lt1>
      <a:dk2>
        <a:srgbClr val="31859C"/>
      </a:dk2>
      <a:lt2>
        <a:srgbClr val="29568F"/>
      </a:lt2>
      <a:accent1>
        <a:srgbClr val="275937"/>
      </a:accent1>
      <a:accent2>
        <a:srgbClr val="6D9D31"/>
      </a:accent2>
      <a:accent3>
        <a:srgbClr val="542E19"/>
      </a:accent3>
      <a:accent4>
        <a:srgbClr val="FFC550"/>
      </a:accent4>
      <a:accent5>
        <a:srgbClr val="EA890D"/>
      </a:accent5>
      <a:accent6>
        <a:srgbClr val="B71134"/>
      </a:accent6>
      <a:hlink>
        <a:srgbClr val="808080"/>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WWF_template_16x9</Template>
  <TotalTime>1120</TotalTime>
  <Words>854</Words>
  <Application>Microsoft Office PowerPoint</Application>
  <PresentationFormat>On-screen Show (16:9)</PresentationFormat>
  <Paragraphs>93</Paragraphs>
  <Slides>20</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revised 16x9</vt:lpstr>
      <vt:lpstr>PowerPoint Presentation</vt:lpstr>
      <vt:lpstr>About World Wildlife Fund</vt:lpstr>
      <vt:lpstr>PowerPoint Presentation</vt:lpstr>
      <vt:lpstr>WWF Offices Worldwide</vt:lpstr>
      <vt:lpstr>Science is the basis of everything WWF does</vt:lpstr>
      <vt:lpstr>WWF was established in 1961, initially as a fund for conservation of vulnerable species.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Irish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Lolo Hancock</dc:creator>
  <cp:lastModifiedBy>Walsh, Patrick</cp:lastModifiedBy>
  <cp:revision>19</cp:revision>
  <dcterms:created xsi:type="dcterms:W3CDTF">2018-06-29T23:06:06Z</dcterms:created>
  <dcterms:modified xsi:type="dcterms:W3CDTF">2019-05-10T16:35:24Z</dcterms:modified>
</cp:coreProperties>
</file>