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7" r:id="rId2"/>
    <p:sldId id="258" r:id="rId3"/>
    <p:sldId id="259" r:id="rId4"/>
    <p:sldId id="260" r:id="rId5"/>
    <p:sldId id="261" r:id="rId6"/>
    <p:sldId id="262" r:id="rId7"/>
    <p:sldId id="263" r:id="rId8"/>
    <p:sldId id="264" r:id="rId9"/>
    <p:sldId id="267" r:id="rId10"/>
    <p:sldId id="266" r:id="rId11"/>
    <p:sldId id="268" r:id="rId12"/>
    <p:sldId id="269" r:id="rId13"/>
    <p:sldId id="270" r:id="rId14"/>
    <p:sldId id="271" r:id="rId15"/>
    <p:sldId id="272" r:id="rId16"/>
    <p:sldId id="274" r:id="rId17"/>
    <p:sldId id="311" r:id="rId18"/>
    <p:sldId id="312" r:id="rId19"/>
    <p:sldId id="298" r:id="rId20"/>
    <p:sldId id="313"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3">
          <p15:clr>
            <a:srgbClr val="A4A3A4"/>
          </p15:clr>
        </p15:guide>
        <p15:guide id="2" pos="28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80" autoAdjust="0"/>
  </p:normalViewPr>
  <p:slideViewPr>
    <p:cSldViewPr snapToGrid="0" snapToObjects="1" showGuides="1">
      <p:cViewPr varScale="1">
        <p:scale>
          <a:sx n="86" d="100"/>
          <a:sy n="86" d="100"/>
        </p:scale>
        <p:origin x="1524" y="108"/>
      </p:cViewPr>
      <p:guideLst>
        <p:guide orient="horz" pos="523"/>
        <p:guide pos="287"/>
      </p:guideLst>
    </p:cSldViewPr>
  </p:slideViewPr>
  <p:notesTextViewPr>
    <p:cViewPr>
      <p:scale>
        <a:sx n="100" d="100"/>
        <a:sy n="100" d="100"/>
      </p:scale>
      <p:origin x="0" y="0"/>
    </p:cViewPr>
  </p:notesTextViewPr>
  <p:notesViewPr>
    <p:cSldViewPr snapToGrid="0" snapToObjects="1">
      <p:cViewPr varScale="1">
        <p:scale>
          <a:sx n="51" d="100"/>
          <a:sy n="51"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F6A4CF-E9D3-4C36-AF93-060F184C53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B6EE13-AC25-4B23-8C4C-8FC312C311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0FE39D-9C30-43D8-B4E2-9456ECF8DF1A}" type="datetimeFigureOut">
              <a:rPr lang="en-US" smtClean="0"/>
              <a:t>5/29/2019</a:t>
            </a:fld>
            <a:endParaRPr lang="en-US"/>
          </a:p>
        </p:txBody>
      </p:sp>
      <p:sp>
        <p:nvSpPr>
          <p:cNvPr id="4" name="Footer Placeholder 3">
            <a:extLst>
              <a:ext uri="{FF2B5EF4-FFF2-40B4-BE49-F238E27FC236}">
                <a16:creationId xmlns:a16="http://schemas.microsoft.com/office/drawing/2014/main" id="{20BFCADC-226D-4D5C-8CCB-19A4A2877E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56A4C8-DF6C-4D56-9E94-369135ED86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09892-F1AB-4151-9FA0-EB436C1C0579}" type="slidenum">
              <a:rPr lang="en-US" smtClean="0"/>
              <a:t>‹#›</a:t>
            </a:fld>
            <a:endParaRPr lang="en-US"/>
          </a:p>
        </p:txBody>
      </p:sp>
    </p:spTree>
    <p:extLst>
      <p:ext uri="{BB962C8B-B14F-4D97-AF65-F5344CB8AC3E}">
        <p14:creationId xmlns:p14="http://schemas.microsoft.com/office/powerpoint/2010/main" val="1153540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20294-21FF-46DC-9013-E38C964D7292}"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2332624" cy="131210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563208" y="1143000"/>
            <a:ext cx="2608992" cy="1312101"/>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3E224-1840-43B6-AFE3-4634D4BC076D}" type="slidenum">
              <a:rPr lang="en-US" smtClean="0"/>
              <a:t>‹#›</a:t>
            </a:fld>
            <a:endParaRPr lang="en-US"/>
          </a:p>
        </p:txBody>
      </p:sp>
    </p:spTree>
    <p:extLst>
      <p:ext uri="{BB962C8B-B14F-4D97-AF65-F5344CB8AC3E}">
        <p14:creationId xmlns:p14="http://schemas.microsoft.com/office/powerpoint/2010/main" val="265145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23E224-1840-43B6-AFE3-4634D4BC076D}" type="slidenum">
              <a:rPr lang="en-US" smtClean="0"/>
              <a:t>1</a:t>
            </a:fld>
            <a:endParaRPr lang="en-US"/>
          </a:p>
        </p:txBody>
      </p:sp>
    </p:spTree>
    <p:extLst>
      <p:ext uri="{BB962C8B-B14F-4D97-AF65-F5344CB8AC3E}">
        <p14:creationId xmlns:p14="http://schemas.microsoft.com/office/powerpoint/2010/main" val="1879812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Energy and water are interdependent. Energy is required for pumping, storing, transporting and treating water, and water is essential for producing almost all kinds of energy. While the role of water in hydropower is obvious, water also irrigates biofuels, plays an essential role in fracking, and cools thermoelectric power plants like coal, nuclear, natural gas, and oil. </a:t>
            </a:r>
            <a:endParaRPr lang="en-US" dirty="0"/>
          </a:p>
        </p:txBody>
      </p:sp>
      <p:sp>
        <p:nvSpPr>
          <p:cNvPr id="4" name="Slide Number Placeholder 3"/>
          <p:cNvSpPr>
            <a:spLocks noGrp="1"/>
          </p:cNvSpPr>
          <p:nvPr>
            <p:ph type="sldNum" sz="quarter" idx="10"/>
          </p:nvPr>
        </p:nvSpPr>
        <p:spPr/>
        <p:txBody>
          <a:bodyPr/>
          <a:lstStyle/>
          <a:p>
            <a:fld id="{1B23E224-1840-43B6-AFE3-4634D4BC076D}" type="slidenum">
              <a:rPr lang="en-US" smtClean="0"/>
              <a:t>10</a:t>
            </a:fld>
            <a:endParaRPr lang="en-US"/>
          </a:p>
        </p:txBody>
      </p:sp>
    </p:spTree>
    <p:extLst>
      <p:ext uri="{BB962C8B-B14F-4D97-AF65-F5344CB8AC3E}">
        <p14:creationId xmlns:p14="http://schemas.microsoft.com/office/powerpoint/2010/main" val="103867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Freshwater ecosystems cover less than 0.01% of the planet’s total surface area but they support more than 125,000 species, from fish to terrestrial animals. These ecosystems also help to regulate the temperature of the land and sea, creating clouds and affecting the weather, transporting nutrients and minerals, and keeping nature clean and healthy by dissolving pollutants and sediment run off. However, more than half of the world’s wetlands have disappeared since 1900, and fewer than 70 of the world’s 177 longest rivers remain free of man-made obstructions.</a:t>
            </a:r>
            <a:endParaRPr lang="en-US" dirty="0"/>
          </a:p>
        </p:txBody>
      </p:sp>
      <p:sp>
        <p:nvSpPr>
          <p:cNvPr id="4" name="Slide Number Placeholder 3"/>
          <p:cNvSpPr>
            <a:spLocks noGrp="1"/>
          </p:cNvSpPr>
          <p:nvPr>
            <p:ph type="sldNum" sz="quarter" idx="10"/>
          </p:nvPr>
        </p:nvSpPr>
        <p:spPr/>
        <p:txBody>
          <a:bodyPr/>
          <a:lstStyle/>
          <a:p>
            <a:fld id="{1B23E224-1840-43B6-AFE3-4634D4BC076D}" type="slidenum">
              <a:rPr lang="en-US" smtClean="0"/>
              <a:t>11</a:t>
            </a:fld>
            <a:endParaRPr lang="en-US"/>
          </a:p>
        </p:txBody>
      </p:sp>
    </p:spTree>
    <p:extLst>
      <p:ext uri="{BB962C8B-B14F-4D97-AF65-F5344CB8AC3E}">
        <p14:creationId xmlns:p14="http://schemas.microsoft.com/office/powerpoint/2010/main" val="2288792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23E224-1840-43B6-AFE3-4634D4BC076D}" type="slidenum">
              <a:rPr lang="en-US" smtClean="0"/>
              <a:t>12</a:t>
            </a:fld>
            <a:endParaRPr lang="en-US"/>
          </a:p>
        </p:txBody>
      </p:sp>
    </p:spTree>
    <p:extLst>
      <p:ext uri="{BB962C8B-B14F-4D97-AF65-F5344CB8AC3E}">
        <p14:creationId xmlns:p14="http://schemas.microsoft.com/office/powerpoint/2010/main" val="132122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WWF seeks to change how water is managed around the world. We encourage states relying on the same river to coordinate better and allocate resources fairly. We also push governments and others to prioritize freshwater resources, to ensure that freshwater ecosystem integrity is considered in decision making processes. </a:t>
            </a:r>
            <a:endParaRPr lang="en-US" dirty="0"/>
          </a:p>
        </p:txBody>
      </p:sp>
      <p:sp>
        <p:nvSpPr>
          <p:cNvPr id="4" name="Slide Number Placeholder 3"/>
          <p:cNvSpPr>
            <a:spLocks noGrp="1"/>
          </p:cNvSpPr>
          <p:nvPr>
            <p:ph type="sldNum" sz="quarter" idx="10"/>
          </p:nvPr>
        </p:nvSpPr>
        <p:spPr/>
        <p:txBody>
          <a:bodyPr/>
          <a:lstStyle/>
          <a:p>
            <a:fld id="{1B23E224-1840-43B6-AFE3-4634D4BC076D}" type="slidenum">
              <a:rPr lang="en-US" smtClean="0"/>
              <a:t>13</a:t>
            </a:fld>
            <a:endParaRPr lang="en-US"/>
          </a:p>
        </p:txBody>
      </p:sp>
    </p:spTree>
    <p:extLst>
      <p:ext uri="{BB962C8B-B14F-4D97-AF65-F5344CB8AC3E}">
        <p14:creationId xmlns:p14="http://schemas.microsoft.com/office/powerpoint/2010/main" val="3484431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WWF embraces a holistic basin-wide approach to address the variety of threats to fresh water. We work on the ground in key rivers basins around the world, supporting responsible water use and infrastructure, and testing and implementing innovative solutions. We also seek to develop and share tools, techniques and knowledge globally.</a:t>
            </a:r>
            <a:endParaRPr lang="en-US" dirty="0"/>
          </a:p>
        </p:txBody>
      </p:sp>
      <p:sp>
        <p:nvSpPr>
          <p:cNvPr id="4" name="Slide Number Placeholder 3"/>
          <p:cNvSpPr>
            <a:spLocks noGrp="1"/>
          </p:cNvSpPr>
          <p:nvPr>
            <p:ph type="sldNum" sz="quarter" idx="10"/>
          </p:nvPr>
        </p:nvSpPr>
        <p:spPr/>
        <p:txBody>
          <a:bodyPr/>
          <a:lstStyle/>
          <a:p>
            <a:fld id="{1B23E224-1840-43B6-AFE3-4634D4BC076D}" type="slidenum">
              <a:rPr lang="en-US" smtClean="0"/>
              <a:t>14</a:t>
            </a:fld>
            <a:endParaRPr lang="en-US"/>
          </a:p>
        </p:txBody>
      </p:sp>
    </p:spTree>
    <p:extLst>
      <p:ext uri="{BB962C8B-B14F-4D97-AF65-F5344CB8AC3E}">
        <p14:creationId xmlns:p14="http://schemas.microsoft.com/office/powerpoint/2010/main" val="49301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WWF has collaborated with local stakeholders and governments in critical river basins around the world to assess climate change vulnerability and plan interventions. WWF has also engaged institutional partners to investigate how to most effectively adapt to climate change. By both working in the field, where many </a:t>
            </a:r>
            <a:r>
              <a:rPr lang="en-US" sz="1200" b="0" i="0" u="none" strike="noStrike" kern="1200" dirty="0">
                <a:solidFill>
                  <a:schemeClr val="tx1"/>
                </a:solidFill>
                <a:effectLst/>
                <a:latin typeface="+mn-lt"/>
                <a:ea typeface="+mn-ea"/>
                <a:cs typeface="+mn-cs"/>
              </a:rPr>
              <a:t>impacts of climate change are already evident, </a:t>
            </a:r>
            <a:r>
              <a:rPr lang="en-US" sz="1200" b="0" i="0" kern="1200" dirty="0">
                <a:solidFill>
                  <a:schemeClr val="tx1"/>
                </a:solidFill>
                <a:effectLst/>
                <a:latin typeface="+mn-lt"/>
                <a:ea typeface="+mn-ea"/>
                <a:cs typeface="+mn-cs"/>
              </a:rPr>
              <a:t>we hope to safeguard a future where both human and environmental needs are met.</a:t>
            </a:r>
            <a:endParaRPr lang="en-US" dirty="0"/>
          </a:p>
        </p:txBody>
      </p:sp>
      <p:sp>
        <p:nvSpPr>
          <p:cNvPr id="4" name="Slide Number Placeholder 3"/>
          <p:cNvSpPr>
            <a:spLocks noGrp="1"/>
          </p:cNvSpPr>
          <p:nvPr>
            <p:ph type="sldNum" sz="quarter" idx="10"/>
          </p:nvPr>
        </p:nvSpPr>
        <p:spPr/>
        <p:txBody>
          <a:bodyPr/>
          <a:lstStyle/>
          <a:p>
            <a:fld id="{1B23E224-1840-43B6-AFE3-4634D4BC076D}" type="slidenum">
              <a:rPr lang="en-US" smtClean="0"/>
              <a:t>15</a:t>
            </a:fld>
            <a:endParaRPr lang="en-US"/>
          </a:p>
        </p:txBody>
      </p:sp>
    </p:spTree>
    <p:extLst>
      <p:ext uri="{BB962C8B-B14F-4D97-AF65-F5344CB8AC3E}">
        <p14:creationId xmlns:p14="http://schemas.microsoft.com/office/powerpoint/2010/main" val="321641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We believe businesses can help us solve the world’s water problems. WWF helps governments, companies, investors, communities and others understand their water footprints and water-related risks. More importantly, we help our partners go beyond adopting water efficiency practices to becoming better water stewards. </a:t>
            </a:r>
          </a:p>
          <a:p>
            <a:pPr fontAlgn="base"/>
            <a:r>
              <a:rPr lang="en-US" sz="1200" b="0" i="0" kern="1200" dirty="0">
                <a:solidFill>
                  <a:schemeClr val="tx1"/>
                </a:solidFill>
                <a:effectLst/>
                <a:latin typeface="+mn-lt"/>
                <a:ea typeface="+mn-ea"/>
                <a:cs typeface="+mn-cs"/>
              </a:rPr>
              <a:t>Water stewardship requires collaboration with all levels of government, local communities, and other industries in a basin—sometimes even competitors—to ultimately change how water is governed. We challenge businesses to think differently about water and to help us accelerate stewardship efforts because it’s good for business, it’s good for people, and it’s good for nature.</a:t>
            </a:r>
          </a:p>
          <a:p>
            <a:br>
              <a:rPr lang="en-US" dirty="0"/>
            </a:br>
            <a:endParaRPr lang="en-US" dirty="0"/>
          </a:p>
        </p:txBody>
      </p:sp>
      <p:sp>
        <p:nvSpPr>
          <p:cNvPr id="4" name="Slide Number Placeholder 3"/>
          <p:cNvSpPr>
            <a:spLocks noGrp="1"/>
          </p:cNvSpPr>
          <p:nvPr>
            <p:ph type="sldNum" sz="quarter" idx="10"/>
          </p:nvPr>
        </p:nvSpPr>
        <p:spPr/>
        <p:txBody>
          <a:bodyPr/>
          <a:lstStyle/>
          <a:p>
            <a:fld id="{1B23E224-1840-43B6-AFE3-4634D4BC076D}" type="slidenum">
              <a:rPr lang="en-US" smtClean="0"/>
              <a:t>16</a:t>
            </a:fld>
            <a:endParaRPr lang="en-US"/>
          </a:p>
        </p:txBody>
      </p:sp>
    </p:spTree>
    <p:extLst>
      <p:ext uri="{BB962C8B-B14F-4D97-AF65-F5344CB8AC3E}">
        <p14:creationId xmlns:p14="http://schemas.microsoft.com/office/powerpoint/2010/main" val="1302072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r>
              <a:rPr lang="en-US" dirty="0"/>
              <a:t>WWF is engaged in projects to protect fresh water resources around the world. The 3 top priorities are The Pantanal, Corporate Water Stewardship, and free-flowing rivers.  </a:t>
            </a:r>
          </a:p>
          <a:p>
            <a:r>
              <a:rPr lang="en-US" b="1" dirty="0"/>
              <a:t>The Pantanal: Saving the world’s largest tropical wetland </a:t>
            </a:r>
            <a:r>
              <a:rPr lang="en-US" dirty="0"/>
              <a:t>- </a:t>
            </a:r>
            <a:r>
              <a:rPr lang="en-US" sz="1200" b="0" i="0" kern="1200" dirty="0">
                <a:solidFill>
                  <a:schemeClr val="tx1"/>
                </a:solidFill>
                <a:effectLst/>
                <a:latin typeface="+mn-lt"/>
                <a:ea typeface="+mn-ea"/>
                <a:cs typeface="+mn-cs"/>
              </a:rPr>
              <a:t>Recognizing the global importance of the Pantanal and the scale of the challenges it faces, WWF is working with Bolivia, Brazil, in a transboundary effort to conserve and sustainably develop the world’s largest tropical wetland. </a:t>
            </a:r>
          </a:p>
          <a:p>
            <a:r>
              <a:rPr lang="en-US" sz="1200" b="1" i="0" kern="1200" dirty="0">
                <a:solidFill>
                  <a:schemeClr val="tx1"/>
                </a:solidFill>
                <a:effectLst/>
                <a:latin typeface="+mn-lt"/>
                <a:ea typeface="+mn-ea"/>
                <a:cs typeface="+mn-cs"/>
              </a:rPr>
              <a:t>Corporate Water Stewardship: River Basin Report Cards </a:t>
            </a:r>
            <a:r>
              <a:rPr lang="en-US" sz="1200" b="0" i="0" kern="1200" dirty="0">
                <a:solidFill>
                  <a:schemeClr val="tx1"/>
                </a:solidFill>
                <a:effectLst/>
                <a:latin typeface="+mn-lt"/>
                <a:ea typeface="+mn-ea"/>
                <a:cs typeface="+mn-cs"/>
              </a:rPr>
              <a:t>- WWF, the University of Maryland Center for Environmental Science, and several local partners are working to create a series of report cards to assess and monitor river basin health. The first, evaluating the Orinoco river in Colombia, was released in 2016.</a:t>
            </a:r>
          </a:p>
          <a:p>
            <a:r>
              <a:rPr lang="en-US" sz="1200" b="1" i="0" kern="1200" dirty="0">
                <a:solidFill>
                  <a:schemeClr val="tx1"/>
                </a:solidFill>
                <a:effectLst/>
                <a:latin typeface="+mn-lt"/>
                <a:ea typeface="+mn-ea"/>
                <a:cs typeface="+mn-cs"/>
              </a:rPr>
              <a:t>Free-Flowing Rivers: The </a:t>
            </a:r>
            <a:r>
              <a:rPr lang="en-US" sz="1200" b="1" i="0" kern="1200" dirty="0" err="1">
                <a:solidFill>
                  <a:schemeClr val="tx1"/>
                </a:solidFill>
                <a:effectLst/>
                <a:latin typeface="+mn-lt"/>
                <a:ea typeface="+mn-ea"/>
                <a:cs typeface="+mn-cs"/>
              </a:rPr>
              <a:t>AgWater</a:t>
            </a:r>
            <a:r>
              <a:rPr lang="en-US" sz="1200" b="1" i="0" kern="1200" dirty="0">
                <a:solidFill>
                  <a:schemeClr val="tx1"/>
                </a:solidFill>
                <a:effectLst/>
                <a:latin typeface="+mn-lt"/>
                <a:ea typeface="+mn-ea"/>
                <a:cs typeface="+mn-cs"/>
              </a:rPr>
              <a:t> Challenge </a:t>
            </a:r>
            <a:r>
              <a:rPr lang="en-US" sz="1200" b="0" i="0" kern="1200" dirty="0">
                <a:solidFill>
                  <a:schemeClr val="tx1"/>
                </a:solidFill>
                <a:effectLst/>
                <a:latin typeface="+mn-lt"/>
                <a:ea typeface="+mn-ea"/>
                <a:cs typeface="+mn-cs"/>
              </a:rPr>
              <a:t>- WWF and CERES created the </a:t>
            </a:r>
            <a:r>
              <a:rPr lang="en-US" sz="1200" b="0" i="0" kern="1200" dirty="0" err="1">
                <a:solidFill>
                  <a:schemeClr val="tx1"/>
                </a:solidFill>
                <a:effectLst/>
                <a:latin typeface="+mn-lt"/>
                <a:ea typeface="+mn-ea"/>
                <a:cs typeface="+mn-cs"/>
              </a:rPr>
              <a:t>AgWater</a:t>
            </a:r>
            <a:r>
              <a:rPr lang="en-US" sz="1200" b="0" i="0" kern="1200" dirty="0">
                <a:solidFill>
                  <a:schemeClr val="tx1"/>
                </a:solidFill>
                <a:effectLst/>
                <a:latin typeface="+mn-lt"/>
                <a:ea typeface="+mn-ea"/>
                <a:cs typeface="+mn-cs"/>
              </a:rPr>
              <a:t> Challenge to engage leading food and beverage companies and protect fresh water resources in agricultural supply chains.</a:t>
            </a:r>
            <a:endParaRPr lang="en-US" dirty="0"/>
          </a:p>
        </p:txBody>
      </p:sp>
      <p:sp>
        <p:nvSpPr>
          <p:cNvPr id="4" name="Slide Number Placeholder 3"/>
          <p:cNvSpPr>
            <a:spLocks noGrp="1"/>
          </p:cNvSpPr>
          <p:nvPr>
            <p:ph type="sldNum" sz="quarter" idx="10"/>
          </p:nvPr>
        </p:nvSpPr>
        <p:spPr/>
        <p:txBody>
          <a:bodyPr/>
          <a:lstStyle/>
          <a:p>
            <a:fld id="{1B23E224-1840-43B6-AFE3-4634D4BC076D}" type="slidenum">
              <a:rPr lang="en-US" smtClean="0"/>
              <a:t>17</a:t>
            </a:fld>
            <a:endParaRPr lang="en-US"/>
          </a:p>
        </p:txBody>
      </p:sp>
    </p:spTree>
    <p:extLst>
      <p:ext uri="{BB962C8B-B14F-4D97-AF65-F5344CB8AC3E}">
        <p14:creationId xmlns:p14="http://schemas.microsoft.com/office/powerpoint/2010/main" val="1777439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r>
              <a:rPr lang="en-US" dirty="0"/>
              <a:t>Visit the World Wildlife website to learn more about how we’re working to conserve water for people and nature. </a:t>
            </a:r>
          </a:p>
        </p:txBody>
      </p:sp>
      <p:sp>
        <p:nvSpPr>
          <p:cNvPr id="4" name="Slide Number Placeholder 3"/>
          <p:cNvSpPr>
            <a:spLocks noGrp="1"/>
          </p:cNvSpPr>
          <p:nvPr>
            <p:ph type="sldNum" sz="quarter" idx="10"/>
          </p:nvPr>
        </p:nvSpPr>
        <p:spPr/>
        <p:txBody>
          <a:bodyPr/>
          <a:lstStyle/>
          <a:p>
            <a:fld id="{1B23E224-1840-43B6-AFE3-4634D4BC076D}" type="slidenum">
              <a:rPr lang="en-US" smtClean="0"/>
              <a:t>18</a:t>
            </a:fld>
            <a:endParaRPr lang="en-US"/>
          </a:p>
        </p:txBody>
      </p:sp>
    </p:spTree>
    <p:extLst>
      <p:ext uri="{BB962C8B-B14F-4D97-AF65-F5344CB8AC3E}">
        <p14:creationId xmlns:p14="http://schemas.microsoft.com/office/powerpoint/2010/main" val="3774343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415FE6-DC4C-4F93-AE15-94D8367AC5DF}" type="slidenum">
              <a:rPr lang="en-US" smtClean="0"/>
              <a:pPr>
                <a:defRPr/>
              </a:pPr>
              <a:t>19</a:t>
            </a:fld>
            <a:endParaRPr lang="en-US"/>
          </a:p>
        </p:txBody>
      </p:sp>
    </p:spTree>
    <p:extLst>
      <p:ext uri="{BB962C8B-B14F-4D97-AF65-F5344CB8AC3E}">
        <p14:creationId xmlns:p14="http://schemas.microsoft.com/office/powerpoint/2010/main" val="117226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r>
              <a:rPr lang="en-US" dirty="0"/>
              <a:t>All life needs water. </a:t>
            </a:r>
            <a:r>
              <a:rPr lang="en-US" sz="1200" b="0" i="0" kern="1200" dirty="0">
                <a:solidFill>
                  <a:schemeClr val="tx1"/>
                </a:solidFill>
                <a:effectLst/>
                <a:latin typeface="+mn-lt"/>
                <a:ea typeface="+mn-ea"/>
                <a:cs typeface="+mn-cs"/>
              </a:rPr>
              <a:t> It is the world’s most precious resource, fueling everything from the food you eat, to the clothes you wear, to the energy you depend upon every day. Water is just as critical to nature and wildlife.</a:t>
            </a:r>
            <a:endParaRPr lang="en-US" dirty="0"/>
          </a:p>
        </p:txBody>
      </p:sp>
      <p:sp>
        <p:nvSpPr>
          <p:cNvPr id="4" name="Slide Number Placeholder 3"/>
          <p:cNvSpPr>
            <a:spLocks noGrp="1"/>
          </p:cNvSpPr>
          <p:nvPr>
            <p:ph type="sldNum" sz="quarter" idx="10"/>
          </p:nvPr>
        </p:nvSpPr>
        <p:spPr/>
        <p:txBody>
          <a:bodyPr/>
          <a:lstStyle/>
          <a:p>
            <a:fld id="{1B23E224-1840-43B6-AFE3-4634D4BC076D}" type="slidenum">
              <a:rPr lang="en-US" smtClean="0"/>
              <a:t>2</a:t>
            </a:fld>
            <a:endParaRPr lang="en-US"/>
          </a:p>
        </p:txBody>
      </p:sp>
    </p:spTree>
    <p:extLst>
      <p:ext uri="{BB962C8B-B14F-4D97-AF65-F5344CB8AC3E}">
        <p14:creationId xmlns:p14="http://schemas.microsoft.com/office/powerpoint/2010/main" val="3102777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23E224-1840-43B6-AFE3-4634D4BC076D}" type="slidenum">
              <a:rPr lang="en-US" smtClean="0"/>
              <a:t>20</a:t>
            </a:fld>
            <a:endParaRPr lang="en-US"/>
          </a:p>
        </p:txBody>
      </p:sp>
    </p:spTree>
    <p:extLst>
      <p:ext uri="{BB962C8B-B14F-4D97-AF65-F5344CB8AC3E}">
        <p14:creationId xmlns:p14="http://schemas.microsoft.com/office/powerpoint/2010/main" val="12697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r>
              <a:rPr lang="en-US" dirty="0"/>
              <a:t>While nearly 70% of the world is covered in water, only about 2.5% is fresh—not saline or ocean. And most of that 2.5% is inaccessible, frozen in glaciers or snowpack. </a:t>
            </a:r>
          </a:p>
        </p:txBody>
      </p:sp>
      <p:sp>
        <p:nvSpPr>
          <p:cNvPr id="4" name="Slide Number Placeholder 3"/>
          <p:cNvSpPr>
            <a:spLocks noGrp="1"/>
          </p:cNvSpPr>
          <p:nvPr>
            <p:ph type="sldNum" sz="quarter" idx="10"/>
          </p:nvPr>
        </p:nvSpPr>
        <p:spPr/>
        <p:txBody>
          <a:bodyPr/>
          <a:lstStyle/>
          <a:p>
            <a:fld id="{1B23E224-1840-43B6-AFE3-4634D4BC076D}" type="slidenum">
              <a:rPr lang="en-US" smtClean="0"/>
              <a:t>3</a:t>
            </a:fld>
            <a:endParaRPr lang="en-US"/>
          </a:p>
        </p:txBody>
      </p:sp>
    </p:spTree>
    <p:extLst>
      <p:ext uri="{BB962C8B-B14F-4D97-AF65-F5344CB8AC3E}">
        <p14:creationId xmlns:p14="http://schemas.microsoft.com/office/powerpoint/2010/main" val="411680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r>
              <a:rPr lang="en-US" dirty="0"/>
              <a:t>This incredibly scarce resource is also threatened. Climate change is leaving us hotter and drier, and adding instability to weather patterns that we rely upon. At the same time there are more people using more water. As we manufacture more goods and produce more energy, we’re using water faster than it can be replenished.</a:t>
            </a:r>
          </a:p>
        </p:txBody>
      </p:sp>
      <p:sp>
        <p:nvSpPr>
          <p:cNvPr id="4" name="Slide Number Placeholder 3"/>
          <p:cNvSpPr>
            <a:spLocks noGrp="1"/>
          </p:cNvSpPr>
          <p:nvPr>
            <p:ph type="sldNum" sz="quarter" idx="10"/>
          </p:nvPr>
        </p:nvSpPr>
        <p:spPr/>
        <p:txBody>
          <a:bodyPr/>
          <a:lstStyle/>
          <a:p>
            <a:fld id="{1B23E224-1840-43B6-AFE3-4634D4BC076D}" type="slidenum">
              <a:rPr lang="en-US" smtClean="0"/>
              <a:t>4</a:t>
            </a:fld>
            <a:endParaRPr lang="en-US"/>
          </a:p>
        </p:txBody>
      </p:sp>
    </p:spTree>
    <p:extLst>
      <p:ext uri="{BB962C8B-B14F-4D97-AF65-F5344CB8AC3E}">
        <p14:creationId xmlns:p14="http://schemas.microsoft.com/office/powerpoint/2010/main" val="149097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r>
              <a:rPr lang="en-US" dirty="0"/>
              <a:t>Our use of fresh water also has devastating consequences for the environment and nature. WWF’s 2016 Living Planet Report found that freshwater species populations have declined by 83% since 1970. Compare that to land-based populations, which have declined 38% in the same time period.</a:t>
            </a:r>
          </a:p>
        </p:txBody>
      </p:sp>
      <p:sp>
        <p:nvSpPr>
          <p:cNvPr id="4" name="Slide Number Placeholder 3"/>
          <p:cNvSpPr>
            <a:spLocks noGrp="1"/>
          </p:cNvSpPr>
          <p:nvPr>
            <p:ph type="sldNum" sz="quarter" idx="10"/>
          </p:nvPr>
        </p:nvSpPr>
        <p:spPr/>
        <p:txBody>
          <a:bodyPr/>
          <a:lstStyle/>
          <a:p>
            <a:fld id="{1B23E224-1840-43B6-AFE3-4634D4BC076D}" type="slidenum">
              <a:rPr lang="en-US" smtClean="0"/>
              <a:t>5</a:t>
            </a:fld>
            <a:endParaRPr lang="en-US"/>
          </a:p>
        </p:txBody>
      </p:sp>
    </p:spTree>
    <p:extLst>
      <p:ext uri="{BB962C8B-B14F-4D97-AF65-F5344CB8AC3E}">
        <p14:creationId xmlns:p14="http://schemas.microsoft.com/office/powerpoint/2010/main" val="116217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r>
              <a:rPr lang="en-US" dirty="0"/>
              <a:t>WWF is working to maintain or improve the health of the world’s most critical basins by 2025. We do this by bringing all actors together to make sure we manage resources wisely, ensuring there’s enough fresh water for what’s most important.  </a:t>
            </a:r>
          </a:p>
        </p:txBody>
      </p:sp>
      <p:sp>
        <p:nvSpPr>
          <p:cNvPr id="4" name="Slide Number Placeholder 3"/>
          <p:cNvSpPr>
            <a:spLocks noGrp="1"/>
          </p:cNvSpPr>
          <p:nvPr>
            <p:ph type="sldNum" sz="quarter" idx="10"/>
          </p:nvPr>
        </p:nvSpPr>
        <p:spPr/>
        <p:txBody>
          <a:bodyPr/>
          <a:lstStyle/>
          <a:p>
            <a:fld id="{1B23E224-1840-43B6-AFE3-4634D4BC076D}" type="slidenum">
              <a:rPr lang="en-US" smtClean="0"/>
              <a:t>6</a:t>
            </a:fld>
            <a:endParaRPr lang="en-US"/>
          </a:p>
        </p:txBody>
      </p:sp>
    </p:spTree>
    <p:extLst>
      <p:ext uri="{BB962C8B-B14F-4D97-AF65-F5344CB8AC3E}">
        <p14:creationId xmlns:p14="http://schemas.microsoft.com/office/powerpoint/2010/main" val="1341058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Globally, agriculture uses the highest percentage of freshwater, accounting for about 70% of total water withdrawals. Most of the water goes to irrigation. As the planet’s population increases and we consume more, global demand for food –and subsequently, water--will increase. </a:t>
            </a:r>
            <a:endParaRPr lang="en-US" dirty="0"/>
          </a:p>
        </p:txBody>
      </p:sp>
      <p:sp>
        <p:nvSpPr>
          <p:cNvPr id="4" name="Slide Number Placeholder 3"/>
          <p:cNvSpPr>
            <a:spLocks noGrp="1"/>
          </p:cNvSpPr>
          <p:nvPr>
            <p:ph type="sldNum" sz="quarter" idx="10"/>
          </p:nvPr>
        </p:nvSpPr>
        <p:spPr/>
        <p:txBody>
          <a:bodyPr/>
          <a:lstStyle/>
          <a:p>
            <a:fld id="{1B23E224-1840-43B6-AFE3-4634D4BC076D}" type="slidenum">
              <a:rPr lang="en-US" smtClean="0"/>
              <a:t>7</a:t>
            </a:fld>
            <a:endParaRPr lang="en-US"/>
          </a:p>
        </p:txBody>
      </p:sp>
    </p:spTree>
    <p:extLst>
      <p:ext uri="{BB962C8B-B14F-4D97-AF65-F5344CB8AC3E}">
        <p14:creationId xmlns:p14="http://schemas.microsoft.com/office/powerpoint/2010/main" val="289124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Nearly every business is water-dependent in one way or another. Issues of water scarcity and poor water quality have significant and growing social, environmental and economic consequences. And although water risk is rising quickly on the agenda of business and investors, many businesses are just beginning to understand what fresh water means to them, their profits, and their company’s long-term viability.</a:t>
            </a:r>
            <a:endParaRPr lang="en-US" dirty="0"/>
          </a:p>
        </p:txBody>
      </p:sp>
      <p:sp>
        <p:nvSpPr>
          <p:cNvPr id="4" name="Slide Number Placeholder 3"/>
          <p:cNvSpPr>
            <a:spLocks noGrp="1"/>
          </p:cNvSpPr>
          <p:nvPr>
            <p:ph type="sldNum" sz="quarter" idx="10"/>
          </p:nvPr>
        </p:nvSpPr>
        <p:spPr/>
        <p:txBody>
          <a:bodyPr/>
          <a:lstStyle/>
          <a:p>
            <a:fld id="{1B23E224-1840-43B6-AFE3-4634D4BC076D}" type="slidenum">
              <a:rPr lang="en-US" smtClean="0"/>
              <a:t>8</a:t>
            </a:fld>
            <a:endParaRPr lang="en-US"/>
          </a:p>
        </p:txBody>
      </p:sp>
    </p:spTree>
    <p:extLst>
      <p:ext uri="{BB962C8B-B14F-4D97-AF65-F5344CB8AC3E}">
        <p14:creationId xmlns:p14="http://schemas.microsoft.com/office/powerpoint/2010/main" val="390565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2332038" cy="1312863"/>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Clean, fresh water is an essential ingredient for a healthy human life, but 1.1 billion people lack access to water and 2.4 billion don’t have adequate sanitation. Diseases caused by unsafe water and inadequate sanitation kill more people every year than all forms of violence, including war. </a:t>
            </a:r>
          </a:p>
          <a:p>
            <a:r>
              <a:rPr lang="en-US" sz="1200" b="0" i="0" kern="1200" dirty="0">
                <a:solidFill>
                  <a:schemeClr val="tx1"/>
                </a:solidFill>
                <a:effectLst/>
                <a:latin typeface="+mn-lt"/>
                <a:ea typeface="+mn-ea"/>
                <a:cs typeface="+mn-cs"/>
              </a:rPr>
              <a:t>The situation is predicted to get worse: by 2025, two-thirds of the world’s population may be facing water shortages. </a:t>
            </a:r>
          </a:p>
          <a:p>
            <a:r>
              <a:rPr lang="en-US" sz="1200" b="0" i="0" kern="1200" dirty="0">
                <a:solidFill>
                  <a:schemeClr val="tx1"/>
                </a:solidFill>
                <a:effectLst/>
                <a:latin typeface="+mn-lt"/>
                <a:ea typeface="+mn-ea"/>
                <a:cs typeface="+mn-cs"/>
              </a:rPr>
              <a:t>Sustainable access to fresh water and sanitation leads to healthier people and economic growth. </a:t>
            </a:r>
            <a:endParaRPr lang="en-US" dirty="0"/>
          </a:p>
        </p:txBody>
      </p:sp>
      <p:sp>
        <p:nvSpPr>
          <p:cNvPr id="4" name="Slide Number Placeholder 3"/>
          <p:cNvSpPr>
            <a:spLocks noGrp="1"/>
          </p:cNvSpPr>
          <p:nvPr>
            <p:ph type="sldNum" sz="quarter" idx="10"/>
          </p:nvPr>
        </p:nvSpPr>
        <p:spPr/>
        <p:txBody>
          <a:bodyPr/>
          <a:lstStyle/>
          <a:p>
            <a:fld id="{1B23E224-1840-43B6-AFE3-4634D4BC076D}" type="slidenum">
              <a:rPr lang="en-US" smtClean="0"/>
              <a:t>9</a:t>
            </a:fld>
            <a:endParaRPr lang="en-US"/>
          </a:p>
        </p:txBody>
      </p:sp>
    </p:spTree>
    <p:extLst>
      <p:ext uri="{BB962C8B-B14F-4D97-AF65-F5344CB8AC3E}">
        <p14:creationId xmlns:p14="http://schemas.microsoft.com/office/powerpoint/2010/main" val="56150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dark ba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229681"/>
            <a:ext cx="9144000" cy="684139"/>
          </a:xfrm>
          <a:solidFill>
            <a:schemeClr val="tx1">
              <a:alpha val="43000"/>
            </a:schemeClr>
          </a:solidFill>
        </p:spPr>
        <p:txBody>
          <a:bodyPr/>
          <a:lstStyle>
            <a:lvl1pPr algn="ctr">
              <a:defRPr sz="3200">
                <a:solidFill>
                  <a:srgbClr val="FFFFFF"/>
                </a:solidFill>
              </a:defRPr>
            </a:lvl1pPr>
          </a:lstStyle>
          <a:p>
            <a:r>
              <a:rPr lang="en-US" dirty="0"/>
              <a:t>Title</a:t>
            </a:r>
          </a:p>
        </p:txBody>
      </p:sp>
    </p:spTree>
    <p:extLst>
      <p:ext uri="{BB962C8B-B14F-4D97-AF65-F5344CB8AC3E}">
        <p14:creationId xmlns:p14="http://schemas.microsoft.com/office/powerpoint/2010/main" val="362664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light ba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229681"/>
            <a:ext cx="9144000" cy="684139"/>
          </a:xfrm>
          <a:solidFill>
            <a:schemeClr val="bg1">
              <a:alpha val="43000"/>
            </a:schemeClr>
          </a:solidFill>
        </p:spPr>
        <p:txBody>
          <a:bodyPr/>
          <a:lstStyle>
            <a:lvl1pPr algn="ctr">
              <a:defRPr sz="3200">
                <a:solidFill>
                  <a:schemeClr val="tx1"/>
                </a:solidFill>
              </a:defRPr>
            </a:lvl1pPr>
          </a:lstStyle>
          <a:p>
            <a:r>
              <a:rPr lang="en-US" dirty="0"/>
              <a:t>Title</a:t>
            </a:r>
          </a:p>
        </p:txBody>
      </p:sp>
    </p:spTree>
    <p:extLst>
      <p:ext uri="{BB962C8B-B14F-4D97-AF65-F5344CB8AC3E}">
        <p14:creationId xmlns:p14="http://schemas.microsoft.com/office/powerpoint/2010/main" val="167840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424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061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lass box dark">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2" y="1210670"/>
            <a:ext cx="2712831" cy="1508105"/>
          </a:xfrm>
          <a:solidFill>
            <a:schemeClr val="tx1">
              <a:alpha val="45000"/>
            </a:schemeClr>
          </a:solidFill>
        </p:spPr>
        <p:txBody>
          <a:bodyPr wrap="square" lIns="182880" tIns="137160" rIns="182880" bIns="137160" anchor="t">
            <a:spAutoFit/>
          </a:bodyPr>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a sample of a glass box treatment to be placed on top of a photo.</a:t>
            </a:r>
          </a:p>
        </p:txBody>
      </p:sp>
    </p:spTree>
    <p:extLst>
      <p:ext uri="{BB962C8B-B14F-4D97-AF65-F5344CB8AC3E}">
        <p14:creationId xmlns:p14="http://schemas.microsoft.com/office/powerpoint/2010/main" val="205448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lass box l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2" y="1210670"/>
            <a:ext cx="2712831" cy="1508105"/>
          </a:xfrm>
          <a:solidFill>
            <a:schemeClr val="bg1">
              <a:alpha val="45000"/>
            </a:schemeClr>
          </a:solidFill>
        </p:spPr>
        <p:txBody>
          <a:bodyPr wrap="square" lIns="182880" tIns="137160" rIns="182880" bIns="137160" anchor="t">
            <a:spAutoFit/>
          </a:bodyPr>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a sample of a glass box treatment to be placed on top of a photo.</a:t>
            </a:r>
          </a:p>
        </p:txBody>
      </p:sp>
    </p:spTree>
    <p:extLst>
      <p:ext uri="{BB962C8B-B14F-4D97-AF65-F5344CB8AC3E}">
        <p14:creationId xmlns:p14="http://schemas.microsoft.com/office/powerpoint/2010/main" val="56965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53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EEECE1"/>
        </a:solidFill>
        <a:effectLst/>
      </p:bgPr>
    </p:bg>
    <p:spTree>
      <p:nvGrpSpPr>
        <p:cNvPr id="1" name=""/>
        <p:cNvGrpSpPr/>
        <p:nvPr/>
      </p:nvGrpSpPr>
      <p:grpSpPr>
        <a:xfrm>
          <a:off x="0" y="0"/>
          <a:ext cx="0" cy="0"/>
          <a:chOff x="0" y="0"/>
          <a:chExt cx="0" cy="0"/>
        </a:xfrm>
      </p:grpSpPr>
      <p:pic>
        <p:nvPicPr>
          <p:cNvPr id="2" name="Picture 4" descr="WWF_25mm_no_tab.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532188" y="785813"/>
            <a:ext cx="2090737" cy="312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6260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4347"/>
            <a:ext cx="8229600" cy="748882"/>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54235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300588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1" r:id="rId5"/>
    <p:sldLayoutId id="2147483661" r:id="rId6"/>
    <p:sldLayoutId id="2147483659" r:id="rId7"/>
    <p:sldLayoutId id="2147483662" r:id="rId8"/>
  </p:sldLayoutIdLst>
  <p:txStyles>
    <p:titleStyle>
      <a:lvl1pPr algn="l" defTabSz="457200" rtl="0" eaLnBrk="1" latinLnBrk="0" hangingPunct="1">
        <a:spcBef>
          <a:spcPct val="0"/>
        </a:spcBef>
        <a:buNone/>
        <a:defRPr sz="2800" kern="1200">
          <a:solidFill>
            <a:schemeClr val="tx2"/>
          </a:solidFill>
          <a:latin typeface="+mj-lt"/>
          <a:ea typeface="+mj-ea"/>
          <a:cs typeface="+mj-cs"/>
        </a:defRPr>
      </a:lvl1pPr>
    </p:titleStyle>
    <p:bodyStyle>
      <a:lvl1pPr marL="0" indent="0" algn="l" defTabSz="457200" rtl="0" eaLnBrk="1" latinLnBrk="0" hangingPunct="1">
        <a:spcBef>
          <a:spcPts val="0"/>
        </a:spcBef>
        <a:spcAft>
          <a:spcPts val="600"/>
        </a:spcAft>
        <a:buFontTx/>
        <a:buNone/>
        <a:defRPr sz="2000" kern="1200">
          <a:solidFill>
            <a:schemeClr val="tx1"/>
          </a:solidFill>
          <a:latin typeface="+mn-lt"/>
          <a:ea typeface="+mn-ea"/>
          <a:cs typeface="+mn-cs"/>
        </a:defRPr>
      </a:lvl1pPr>
      <a:lvl2pPr marL="231775" indent="-231775" algn="l" defTabSz="457200" rtl="0" eaLnBrk="1" latinLnBrk="0" hangingPunct="1">
        <a:spcBef>
          <a:spcPts val="0"/>
        </a:spcBef>
        <a:spcAft>
          <a:spcPts val="600"/>
        </a:spcAft>
        <a:buSzPct val="90000"/>
        <a:buFont typeface="Arial"/>
        <a:buChar char="•"/>
        <a:defRPr sz="2000" kern="1200">
          <a:solidFill>
            <a:schemeClr val="tx1"/>
          </a:solidFill>
          <a:latin typeface="+mn-lt"/>
          <a:ea typeface="+mn-ea"/>
          <a:cs typeface="+mn-cs"/>
        </a:defRPr>
      </a:lvl2pPr>
      <a:lvl3pPr marL="457200" indent="-225425" algn="l" defTabSz="457200" rtl="0" eaLnBrk="1" latinLnBrk="0" hangingPunct="1">
        <a:spcBef>
          <a:spcPts val="0"/>
        </a:spcBef>
        <a:spcAft>
          <a:spcPts val="600"/>
        </a:spcAft>
        <a:buSzPct val="90000"/>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9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BAEC1-84E6-4300-B9F4-BDA399E091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1210670"/>
            <a:ext cx="9531255" cy="6354170"/>
          </a:xfrm>
          <a:prstGeom prst="rect">
            <a:avLst/>
          </a:prstGeom>
        </p:spPr>
      </p:pic>
      <p:sp>
        <p:nvSpPr>
          <p:cNvPr id="2" name="Text Placeholder 1">
            <a:extLst>
              <a:ext uri="{FF2B5EF4-FFF2-40B4-BE49-F238E27FC236}">
                <a16:creationId xmlns:a16="http://schemas.microsoft.com/office/drawing/2014/main" id="{A30759DF-8336-4CAD-82D4-83B7AF5ECE77}"/>
              </a:ext>
            </a:extLst>
          </p:cNvPr>
          <p:cNvSpPr>
            <a:spLocks noGrp="1"/>
          </p:cNvSpPr>
          <p:nvPr>
            <p:ph type="body" idx="1"/>
          </p:nvPr>
        </p:nvSpPr>
        <p:spPr>
          <a:xfrm>
            <a:off x="455612" y="1210670"/>
            <a:ext cx="2712831" cy="1585049"/>
          </a:xfrm>
        </p:spPr>
        <p:txBody>
          <a:bodyPr/>
          <a:lstStyle/>
          <a:p>
            <a:r>
              <a:rPr lang="en-US" b="1" dirty="0"/>
              <a:t>Energy</a:t>
            </a:r>
          </a:p>
          <a:p>
            <a:r>
              <a:rPr lang="en-US" dirty="0"/>
              <a:t>Water is essential for producing almost all forms of energy.</a:t>
            </a:r>
          </a:p>
        </p:txBody>
      </p:sp>
    </p:spTree>
    <p:extLst>
      <p:ext uri="{BB962C8B-B14F-4D97-AF65-F5344CB8AC3E}">
        <p14:creationId xmlns:p14="http://schemas.microsoft.com/office/powerpoint/2010/main" val="132491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E27FD8-31A7-493C-B2B8-EE7AF80143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098" y="-2091453"/>
            <a:ext cx="10184098" cy="7234953"/>
          </a:xfrm>
          <a:prstGeom prst="rect">
            <a:avLst/>
          </a:prstGeom>
        </p:spPr>
      </p:pic>
      <p:sp>
        <p:nvSpPr>
          <p:cNvPr id="2" name="Text Placeholder 1">
            <a:extLst>
              <a:ext uri="{FF2B5EF4-FFF2-40B4-BE49-F238E27FC236}">
                <a16:creationId xmlns:a16="http://schemas.microsoft.com/office/drawing/2014/main" id="{7D7E5055-ECE8-4C5C-A336-A35846AE21D8}"/>
              </a:ext>
            </a:extLst>
          </p:cNvPr>
          <p:cNvSpPr>
            <a:spLocks noGrp="1"/>
          </p:cNvSpPr>
          <p:nvPr>
            <p:ph type="body" idx="1"/>
          </p:nvPr>
        </p:nvSpPr>
        <p:spPr>
          <a:xfrm>
            <a:off x="6123547" y="484530"/>
            <a:ext cx="2712831" cy="3431709"/>
          </a:xfrm>
        </p:spPr>
        <p:txBody>
          <a:bodyPr/>
          <a:lstStyle/>
          <a:p>
            <a:r>
              <a:rPr lang="en-US" b="1" dirty="0"/>
              <a:t>Nature</a:t>
            </a:r>
          </a:p>
          <a:p>
            <a:r>
              <a:rPr lang="en-US" dirty="0"/>
              <a:t>Freshwater ecosystems cover less than 0.01% of the planet’s total surface area but support more than 125,000 species, from fish to terrestrial animals. </a:t>
            </a:r>
          </a:p>
        </p:txBody>
      </p:sp>
    </p:spTree>
    <p:extLst>
      <p:ext uri="{BB962C8B-B14F-4D97-AF65-F5344CB8AC3E}">
        <p14:creationId xmlns:p14="http://schemas.microsoft.com/office/powerpoint/2010/main" val="283475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87B0A9-8238-435B-86B9-61EA87C833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79077"/>
            <a:ext cx="9752480" cy="6501653"/>
          </a:xfrm>
          <a:prstGeom prst="rect">
            <a:avLst/>
          </a:prstGeom>
        </p:spPr>
      </p:pic>
      <p:sp>
        <p:nvSpPr>
          <p:cNvPr id="2" name="Title 1">
            <a:extLst>
              <a:ext uri="{FF2B5EF4-FFF2-40B4-BE49-F238E27FC236}">
                <a16:creationId xmlns:a16="http://schemas.microsoft.com/office/drawing/2014/main" id="{ED264250-C85A-47B1-92A7-D996A6E08E46}"/>
              </a:ext>
            </a:extLst>
          </p:cNvPr>
          <p:cNvSpPr>
            <a:spLocks noGrp="1"/>
          </p:cNvSpPr>
          <p:nvPr>
            <p:ph type="ctrTitle"/>
          </p:nvPr>
        </p:nvSpPr>
        <p:spPr/>
        <p:txBody>
          <a:bodyPr/>
          <a:lstStyle/>
          <a:p>
            <a:r>
              <a:rPr lang="en-US" dirty="0"/>
              <a:t>How WWF is Protecting Fresh Water</a:t>
            </a:r>
          </a:p>
        </p:txBody>
      </p:sp>
    </p:spTree>
    <p:extLst>
      <p:ext uri="{BB962C8B-B14F-4D97-AF65-F5344CB8AC3E}">
        <p14:creationId xmlns:p14="http://schemas.microsoft.com/office/powerpoint/2010/main" val="282550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F1A6DE-C8E4-48F1-A4E4-770489D20A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76885"/>
            <a:ext cx="11488830" cy="7659220"/>
          </a:xfrm>
          <a:prstGeom prst="rect">
            <a:avLst/>
          </a:prstGeom>
        </p:spPr>
      </p:pic>
      <p:sp>
        <p:nvSpPr>
          <p:cNvPr id="2" name="Text Placeholder 1">
            <a:extLst>
              <a:ext uri="{FF2B5EF4-FFF2-40B4-BE49-F238E27FC236}">
                <a16:creationId xmlns:a16="http://schemas.microsoft.com/office/drawing/2014/main" id="{FD8381CC-F04D-450F-942B-F149F5AC1C60}"/>
              </a:ext>
            </a:extLst>
          </p:cNvPr>
          <p:cNvSpPr>
            <a:spLocks noGrp="1"/>
          </p:cNvSpPr>
          <p:nvPr>
            <p:ph type="body" idx="1"/>
          </p:nvPr>
        </p:nvSpPr>
        <p:spPr>
          <a:xfrm>
            <a:off x="5854607" y="1625337"/>
            <a:ext cx="2712831" cy="1892826"/>
          </a:xfrm>
        </p:spPr>
        <p:txBody>
          <a:bodyPr/>
          <a:lstStyle/>
          <a:p>
            <a:r>
              <a:rPr lang="en-US" b="1" dirty="0"/>
              <a:t>Promoting Good Water Governance</a:t>
            </a:r>
          </a:p>
          <a:p>
            <a:r>
              <a:rPr lang="en-US" dirty="0"/>
              <a:t>Ensuring freshwater is prioritized in decision making.</a:t>
            </a:r>
          </a:p>
        </p:txBody>
      </p:sp>
    </p:spTree>
    <p:extLst>
      <p:ext uri="{BB962C8B-B14F-4D97-AF65-F5344CB8AC3E}">
        <p14:creationId xmlns:p14="http://schemas.microsoft.com/office/powerpoint/2010/main" val="2366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1F6FFD-71F9-4861-80F3-52725B00A8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144" y="-648135"/>
            <a:ext cx="9242144" cy="6161429"/>
          </a:xfrm>
          <a:prstGeom prst="rect">
            <a:avLst/>
          </a:prstGeom>
        </p:spPr>
      </p:pic>
      <p:sp>
        <p:nvSpPr>
          <p:cNvPr id="2" name="Text Placeholder 1">
            <a:extLst>
              <a:ext uri="{FF2B5EF4-FFF2-40B4-BE49-F238E27FC236}">
                <a16:creationId xmlns:a16="http://schemas.microsoft.com/office/drawing/2014/main" id="{A675CAFA-01F5-4175-BFE6-1CD6044FCF59}"/>
              </a:ext>
            </a:extLst>
          </p:cNvPr>
          <p:cNvSpPr>
            <a:spLocks noGrp="1"/>
          </p:cNvSpPr>
          <p:nvPr>
            <p:ph type="body" idx="1"/>
          </p:nvPr>
        </p:nvSpPr>
        <p:spPr>
          <a:xfrm>
            <a:off x="5491535" y="1728817"/>
            <a:ext cx="2712831" cy="2508379"/>
          </a:xfrm>
        </p:spPr>
        <p:txBody>
          <a:bodyPr/>
          <a:lstStyle/>
          <a:p>
            <a:r>
              <a:rPr lang="en-US" b="1" dirty="0"/>
              <a:t>Protecting Freshwater Ecosystems</a:t>
            </a:r>
          </a:p>
          <a:p>
            <a:r>
              <a:rPr lang="en-US" dirty="0"/>
              <a:t>WWF works on the ground in key river basins around the world.</a:t>
            </a:r>
          </a:p>
        </p:txBody>
      </p:sp>
    </p:spTree>
    <p:extLst>
      <p:ext uri="{BB962C8B-B14F-4D97-AF65-F5344CB8AC3E}">
        <p14:creationId xmlns:p14="http://schemas.microsoft.com/office/powerpoint/2010/main" val="89979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C70CD1-6887-4BAA-8F63-57040C532D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230" y="-6724"/>
            <a:ext cx="9276230" cy="5797644"/>
          </a:xfrm>
          <a:prstGeom prst="rect">
            <a:avLst/>
          </a:prstGeom>
        </p:spPr>
      </p:pic>
      <p:sp>
        <p:nvSpPr>
          <p:cNvPr id="2" name="Text Placeholder 1">
            <a:extLst>
              <a:ext uri="{FF2B5EF4-FFF2-40B4-BE49-F238E27FC236}">
                <a16:creationId xmlns:a16="http://schemas.microsoft.com/office/drawing/2014/main" id="{27730721-EB72-419C-84EF-A00B6B81E73F}"/>
              </a:ext>
            </a:extLst>
          </p:cNvPr>
          <p:cNvSpPr>
            <a:spLocks noGrp="1"/>
          </p:cNvSpPr>
          <p:nvPr>
            <p:ph type="body" idx="1"/>
          </p:nvPr>
        </p:nvSpPr>
        <p:spPr>
          <a:xfrm>
            <a:off x="455612" y="1210670"/>
            <a:ext cx="2712831" cy="3123932"/>
          </a:xfrm>
        </p:spPr>
        <p:txBody>
          <a:bodyPr/>
          <a:lstStyle/>
          <a:p>
            <a:r>
              <a:rPr lang="en-US" b="1" dirty="0"/>
              <a:t>Managing Resources in a Changing Climate</a:t>
            </a:r>
          </a:p>
          <a:p>
            <a:r>
              <a:rPr lang="en-US" dirty="0"/>
              <a:t>Assessing climate change vulnerability and planning for both human and environmental needs. </a:t>
            </a:r>
          </a:p>
        </p:txBody>
      </p:sp>
    </p:spTree>
    <p:extLst>
      <p:ext uri="{BB962C8B-B14F-4D97-AF65-F5344CB8AC3E}">
        <p14:creationId xmlns:p14="http://schemas.microsoft.com/office/powerpoint/2010/main" val="303880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A75B1-B5AC-43B9-A12D-D235E8563C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3752"/>
            <a:ext cx="9641541" cy="6427694"/>
          </a:xfrm>
          <a:prstGeom prst="rect">
            <a:avLst/>
          </a:prstGeom>
        </p:spPr>
      </p:pic>
      <p:sp>
        <p:nvSpPr>
          <p:cNvPr id="2" name="Text Placeholder 1">
            <a:extLst>
              <a:ext uri="{FF2B5EF4-FFF2-40B4-BE49-F238E27FC236}">
                <a16:creationId xmlns:a16="http://schemas.microsoft.com/office/drawing/2014/main" id="{49439115-EA21-4746-9C15-5A94810761E2}"/>
              </a:ext>
            </a:extLst>
          </p:cNvPr>
          <p:cNvSpPr>
            <a:spLocks noGrp="1"/>
          </p:cNvSpPr>
          <p:nvPr>
            <p:ph type="body" idx="1"/>
          </p:nvPr>
        </p:nvSpPr>
        <p:spPr>
          <a:xfrm>
            <a:off x="455612" y="1210670"/>
            <a:ext cx="2712831" cy="2508379"/>
          </a:xfrm>
        </p:spPr>
        <p:txBody>
          <a:bodyPr/>
          <a:lstStyle/>
          <a:p>
            <a:r>
              <a:rPr lang="en-US" b="1" dirty="0"/>
              <a:t>Advancing Corporate Water Stewardship</a:t>
            </a:r>
          </a:p>
          <a:p>
            <a:r>
              <a:rPr lang="en-US" dirty="0"/>
              <a:t>Helping businesses go beyond water efficiency to become water stewards.</a:t>
            </a:r>
          </a:p>
        </p:txBody>
      </p:sp>
    </p:spTree>
    <p:extLst>
      <p:ext uri="{BB962C8B-B14F-4D97-AF65-F5344CB8AC3E}">
        <p14:creationId xmlns:p14="http://schemas.microsoft.com/office/powerpoint/2010/main" val="386578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9" name="TextBox 8"/>
          <p:cNvSpPr txBox="1"/>
          <p:nvPr/>
        </p:nvSpPr>
        <p:spPr>
          <a:xfrm>
            <a:off x="457200" y="435191"/>
            <a:ext cx="4751283" cy="512116"/>
          </a:xfrm>
          <a:prstGeom prst="rect">
            <a:avLst/>
          </a:prstGeom>
          <a:noFill/>
        </p:spPr>
        <p:txBody>
          <a:bodyPr wrap="square" lIns="0" tIns="0" rIns="0" bIns="0" rtlCol="0" anchor="ctr">
            <a:noAutofit/>
          </a:bodyPr>
          <a:lstStyle/>
          <a:p>
            <a:r>
              <a:rPr lang="en-US" sz="2800" dirty="0">
                <a:solidFill>
                  <a:schemeClr val="bg1"/>
                </a:solidFill>
              </a:rPr>
              <a:t>Major Fresh Water Projects</a:t>
            </a:r>
          </a:p>
        </p:txBody>
      </p:sp>
      <p:pic>
        <p:nvPicPr>
          <p:cNvPr id="3" name="Picture 2">
            <a:extLst>
              <a:ext uri="{FF2B5EF4-FFF2-40B4-BE49-F238E27FC236}">
                <a16:creationId xmlns:a16="http://schemas.microsoft.com/office/drawing/2014/main" id="{0FC90BEC-ECD5-4DDD-98CE-CD5E2E83C3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645" y="1365560"/>
            <a:ext cx="2606040" cy="2606041"/>
          </a:xfrm>
          <a:prstGeom prst="rect">
            <a:avLst/>
          </a:prstGeom>
        </p:spPr>
      </p:pic>
      <p:pic>
        <p:nvPicPr>
          <p:cNvPr id="10" name="Picture 9">
            <a:extLst>
              <a:ext uri="{FF2B5EF4-FFF2-40B4-BE49-F238E27FC236}">
                <a16:creationId xmlns:a16="http://schemas.microsoft.com/office/drawing/2014/main" id="{EE76D87B-B208-4250-AD2C-6D95020389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68980" y="1385731"/>
            <a:ext cx="2606040" cy="2589232"/>
          </a:xfrm>
          <a:prstGeom prst="rect">
            <a:avLst/>
          </a:prstGeom>
        </p:spPr>
      </p:pic>
      <p:pic>
        <p:nvPicPr>
          <p:cNvPr id="12" name="Picture 11">
            <a:extLst>
              <a:ext uri="{FF2B5EF4-FFF2-40B4-BE49-F238E27FC236}">
                <a16:creationId xmlns:a16="http://schemas.microsoft.com/office/drawing/2014/main" id="{431EDC30-1B6F-4D33-B8F4-000C79152B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46315" y="1365559"/>
            <a:ext cx="2606040" cy="2606041"/>
          </a:xfrm>
          <a:prstGeom prst="rect">
            <a:avLst/>
          </a:prstGeom>
        </p:spPr>
      </p:pic>
      <p:sp>
        <p:nvSpPr>
          <p:cNvPr id="13" name="TextBox 12">
            <a:extLst>
              <a:ext uri="{FF2B5EF4-FFF2-40B4-BE49-F238E27FC236}">
                <a16:creationId xmlns:a16="http://schemas.microsoft.com/office/drawing/2014/main" id="{4F7E2A65-0413-4656-95EB-B9A7C587553F}"/>
              </a:ext>
            </a:extLst>
          </p:cNvPr>
          <p:cNvSpPr txBox="1"/>
          <p:nvPr/>
        </p:nvSpPr>
        <p:spPr>
          <a:xfrm>
            <a:off x="391645" y="4022028"/>
            <a:ext cx="2606040" cy="1200329"/>
          </a:xfrm>
          <a:prstGeom prst="rect">
            <a:avLst/>
          </a:prstGeom>
          <a:noFill/>
        </p:spPr>
        <p:txBody>
          <a:bodyPr wrap="square" rtlCol="0">
            <a:spAutoFit/>
          </a:bodyPr>
          <a:lstStyle/>
          <a:p>
            <a:r>
              <a:rPr lang="en-US" dirty="0">
                <a:solidFill>
                  <a:schemeClr val="bg1"/>
                </a:solidFill>
              </a:rPr>
              <a:t>The Pantanal: Saving the world’s largest tropical wetland</a:t>
            </a:r>
          </a:p>
          <a:p>
            <a:endParaRPr lang="en-US" dirty="0"/>
          </a:p>
        </p:txBody>
      </p:sp>
      <p:sp>
        <p:nvSpPr>
          <p:cNvPr id="14" name="TextBox 13">
            <a:extLst>
              <a:ext uri="{FF2B5EF4-FFF2-40B4-BE49-F238E27FC236}">
                <a16:creationId xmlns:a16="http://schemas.microsoft.com/office/drawing/2014/main" id="{5CD1C95B-362C-4C14-9822-C099C47BC830}"/>
              </a:ext>
            </a:extLst>
          </p:cNvPr>
          <p:cNvSpPr txBox="1"/>
          <p:nvPr/>
        </p:nvSpPr>
        <p:spPr>
          <a:xfrm>
            <a:off x="3268980" y="4023385"/>
            <a:ext cx="2606040" cy="1200329"/>
          </a:xfrm>
          <a:prstGeom prst="rect">
            <a:avLst/>
          </a:prstGeom>
          <a:noFill/>
        </p:spPr>
        <p:txBody>
          <a:bodyPr wrap="square" rtlCol="0">
            <a:spAutoFit/>
          </a:bodyPr>
          <a:lstStyle/>
          <a:p>
            <a:r>
              <a:rPr lang="en-US" dirty="0">
                <a:solidFill>
                  <a:schemeClr val="bg1"/>
                </a:solidFill>
              </a:rPr>
              <a:t>Corporate Water Stewardship: River Basin Report Cards</a:t>
            </a:r>
          </a:p>
          <a:p>
            <a:endParaRPr lang="en-US" dirty="0"/>
          </a:p>
        </p:txBody>
      </p:sp>
      <p:sp>
        <p:nvSpPr>
          <p:cNvPr id="15" name="TextBox 14">
            <a:extLst>
              <a:ext uri="{FF2B5EF4-FFF2-40B4-BE49-F238E27FC236}">
                <a16:creationId xmlns:a16="http://schemas.microsoft.com/office/drawing/2014/main" id="{583A4A47-78ED-4E3C-A37F-B60F0B1C21C6}"/>
              </a:ext>
            </a:extLst>
          </p:cNvPr>
          <p:cNvSpPr txBox="1"/>
          <p:nvPr/>
        </p:nvSpPr>
        <p:spPr>
          <a:xfrm>
            <a:off x="6205257" y="4023385"/>
            <a:ext cx="2606040" cy="923330"/>
          </a:xfrm>
          <a:prstGeom prst="rect">
            <a:avLst/>
          </a:prstGeom>
          <a:noFill/>
        </p:spPr>
        <p:txBody>
          <a:bodyPr wrap="square" rtlCol="0">
            <a:spAutoFit/>
          </a:bodyPr>
          <a:lstStyle/>
          <a:p>
            <a:r>
              <a:rPr lang="en-US" dirty="0">
                <a:solidFill>
                  <a:schemeClr val="bg1"/>
                </a:solidFill>
              </a:rPr>
              <a:t>Free-Flowing Rivers: The </a:t>
            </a:r>
            <a:r>
              <a:rPr lang="en-US" dirty="0" err="1">
                <a:solidFill>
                  <a:schemeClr val="bg1"/>
                </a:solidFill>
              </a:rPr>
              <a:t>AgWater</a:t>
            </a:r>
            <a:r>
              <a:rPr lang="en-US" dirty="0">
                <a:solidFill>
                  <a:schemeClr val="bg1"/>
                </a:solidFill>
              </a:rPr>
              <a:t> Challenge</a:t>
            </a:r>
          </a:p>
          <a:p>
            <a:endParaRPr lang="en-US" dirty="0"/>
          </a:p>
        </p:txBody>
      </p:sp>
    </p:spTree>
    <p:extLst>
      <p:ext uri="{BB962C8B-B14F-4D97-AF65-F5344CB8AC3E}">
        <p14:creationId xmlns:p14="http://schemas.microsoft.com/office/powerpoint/2010/main" val="15728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CC01CF-A473-443C-B260-527EA41101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630" y="-1762776"/>
            <a:ext cx="10027260" cy="6906275"/>
          </a:xfrm>
          <a:prstGeom prst="rect">
            <a:avLst/>
          </a:prstGeom>
        </p:spPr>
      </p:pic>
      <p:sp>
        <p:nvSpPr>
          <p:cNvPr id="2" name="Title 1">
            <a:extLst>
              <a:ext uri="{FF2B5EF4-FFF2-40B4-BE49-F238E27FC236}">
                <a16:creationId xmlns:a16="http://schemas.microsoft.com/office/drawing/2014/main" id="{BB8E3FC1-15C3-4E20-99BC-FA7260D149F8}"/>
              </a:ext>
            </a:extLst>
          </p:cNvPr>
          <p:cNvSpPr>
            <a:spLocks noGrp="1"/>
          </p:cNvSpPr>
          <p:nvPr>
            <p:ph type="ctrTitle"/>
          </p:nvPr>
        </p:nvSpPr>
        <p:spPr/>
        <p:txBody>
          <a:bodyPr/>
          <a:lstStyle/>
          <a:p>
            <a:r>
              <a:rPr lang="en-US" dirty="0"/>
              <a:t>worldwildlife.org/initiatives/fresh-water</a:t>
            </a:r>
          </a:p>
        </p:txBody>
      </p:sp>
    </p:spTree>
    <p:extLst>
      <p:ext uri="{BB962C8B-B14F-4D97-AF65-F5344CB8AC3E}">
        <p14:creationId xmlns:p14="http://schemas.microsoft.com/office/powerpoint/2010/main" val="124217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3749" y="524604"/>
            <a:ext cx="8248313" cy="423662"/>
          </a:xfrm>
          <a:prstGeom prst="rect">
            <a:avLst/>
          </a:prstGeom>
        </p:spPr>
        <p:txBody>
          <a:bodyPr lIns="0" tIns="0" rIns="0" bIns="0" anchor="ctr"/>
          <a:lstStyle>
            <a:lvl1pPr algn="l" defTabSz="457200" rtl="0" eaLnBrk="0" fontAlgn="base" hangingPunct="0">
              <a:spcBef>
                <a:spcPct val="0"/>
              </a:spcBef>
              <a:spcAft>
                <a:spcPct val="0"/>
              </a:spcAft>
              <a:defRPr sz="2800" kern="1200">
                <a:solidFill>
                  <a:srgbClr val="31859C"/>
                </a:solidFill>
                <a:latin typeface="+mj-lt"/>
                <a:ea typeface="+mj-ea"/>
                <a:cs typeface="+mj-cs"/>
              </a:defRPr>
            </a:lvl1pPr>
            <a:lvl2pPr algn="l" defTabSz="457200" rtl="0" eaLnBrk="0" fontAlgn="base" hangingPunct="0">
              <a:spcBef>
                <a:spcPct val="0"/>
              </a:spcBef>
              <a:spcAft>
                <a:spcPct val="0"/>
              </a:spcAft>
              <a:defRPr sz="2400">
                <a:solidFill>
                  <a:srgbClr val="31859C"/>
                </a:solidFill>
                <a:latin typeface="Arial" pitchFamily="34" charset="0"/>
              </a:defRPr>
            </a:lvl2pPr>
            <a:lvl3pPr algn="l" defTabSz="457200" rtl="0" eaLnBrk="0" fontAlgn="base" hangingPunct="0">
              <a:spcBef>
                <a:spcPct val="0"/>
              </a:spcBef>
              <a:spcAft>
                <a:spcPct val="0"/>
              </a:spcAft>
              <a:defRPr sz="2400">
                <a:solidFill>
                  <a:srgbClr val="31859C"/>
                </a:solidFill>
                <a:latin typeface="Arial" pitchFamily="34" charset="0"/>
              </a:defRPr>
            </a:lvl3pPr>
            <a:lvl4pPr algn="l" defTabSz="457200" rtl="0" eaLnBrk="0" fontAlgn="base" hangingPunct="0">
              <a:spcBef>
                <a:spcPct val="0"/>
              </a:spcBef>
              <a:spcAft>
                <a:spcPct val="0"/>
              </a:spcAft>
              <a:defRPr sz="2400">
                <a:solidFill>
                  <a:srgbClr val="31859C"/>
                </a:solidFill>
                <a:latin typeface="Arial" pitchFamily="34" charset="0"/>
              </a:defRPr>
            </a:lvl4pPr>
            <a:lvl5pPr algn="l" defTabSz="457200" rtl="0" eaLnBrk="0" fontAlgn="base" hangingPunct="0">
              <a:spcBef>
                <a:spcPct val="0"/>
              </a:spcBef>
              <a:spcAft>
                <a:spcPct val="0"/>
              </a:spcAft>
              <a:defRPr sz="2400">
                <a:solidFill>
                  <a:srgbClr val="31859C"/>
                </a:solidFill>
                <a:latin typeface="Arial" pitchFamily="34" charset="0"/>
              </a:defRPr>
            </a:lvl5pPr>
            <a:lvl6pPr marL="457200" algn="l" defTabSz="457200" rtl="0" fontAlgn="base">
              <a:spcBef>
                <a:spcPct val="0"/>
              </a:spcBef>
              <a:spcAft>
                <a:spcPct val="0"/>
              </a:spcAft>
              <a:defRPr sz="2400">
                <a:solidFill>
                  <a:srgbClr val="31859C"/>
                </a:solidFill>
                <a:latin typeface="Arial" pitchFamily="34" charset="0"/>
              </a:defRPr>
            </a:lvl6pPr>
            <a:lvl7pPr marL="914400" algn="l" defTabSz="457200" rtl="0" fontAlgn="base">
              <a:spcBef>
                <a:spcPct val="0"/>
              </a:spcBef>
              <a:spcAft>
                <a:spcPct val="0"/>
              </a:spcAft>
              <a:defRPr sz="2400">
                <a:solidFill>
                  <a:srgbClr val="31859C"/>
                </a:solidFill>
                <a:latin typeface="Arial" pitchFamily="34" charset="0"/>
              </a:defRPr>
            </a:lvl7pPr>
            <a:lvl8pPr marL="1371600" algn="l" defTabSz="457200" rtl="0" fontAlgn="base">
              <a:spcBef>
                <a:spcPct val="0"/>
              </a:spcBef>
              <a:spcAft>
                <a:spcPct val="0"/>
              </a:spcAft>
              <a:defRPr sz="2400">
                <a:solidFill>
                  <a:srgbClr val="31859C"/>
                </a:solidFill>
                <a:latin typeface="Arial" pitchFamily="34" charset="0"/>
              </a:defRPr>
            </a:lvl8pPr>
            <a:lvl9pPr marL="1828800" algn="l" defTabSz="457200" rtl="0" fontAlgn="base">
              <a:spcBef>
                <a:spcPct val="0"/>
              </a:spcBef>
              <a:spcAft>
                <a:spcPct val="0"/>
              </a:spcAft>
              <a:defRPr sz="2400">
                <a:solidFill>
                  <a:srgbClr val="31859C"/>
                </a:solidFill>
                <a:latin typeface="Arial" pitchFamily="34" charset="0"/>
              </a:defRPr>
            </a:lvl9pPr>
          </a:lstStyle>
          <a:p>
            <a:pPr algn="just"/>
            <a:r>
              <a:rPr lang="en-US" sz="1800" dirty="0"/>
              <a:t>Photo Credits</a:t>
            </a:r>
          </a:p>
        </p:txBody>
      </p:sp>
      <p:sp>
        <p:nvSpPr>
          <p:cNvPr id="4" name="Text Placeholder 3"/>
          <p:cNvSpPr txBox="1">
            <a:spLocks/>
          </p:cNvSpPr>
          <p:nvPr/>
        </p:nvSpPr>
        <p:spPr>
          <a:xfrm>
            <a:off x="463749" y="1201890"/>
            <a:ext cx="8244965" cy="3647231"/>
          </a:xfrm>
          <a:prstGeom prst="rect">
            <a:avLst/>
          </a:prstGeom>
        </p:spPr>
        <p:txBody>
          <a:bodyPr lIns="0" tIns="0" rIns="0" bIns="0" numCol="2" spcCol="0"/>
          <a:lstStyle>
            <a:lvl1pPr marL="0" indent="0" algn="l" defTabSz="457200" rtl="0" eaLnBrk="0" fontAlgn="base" hangingPunct="0">
              <a:spcBef>
                <a:spcPct val="20000"/>
              </a:spcBef>
              <a:spcAft>
                <a:spcPct val="0"/>
              </a:spcAft>
              <a:buFont typeface="Arial" pitchFamily="34" charset="0"/>
              <a:buNone/>
              <a:defRPr sz="2000" kern="1200">
                <a:solidFill>
                  <a:schemeClr val="tx1"/>
                </a:solidFill>
                <a:latin typeface="+mn-lt"/>
                <a:ea typeface="+mn-ea"/>
                <a:cs typeface="+mn-cs"/>
              </a:defRPr>
            </a:lvl1pPr>
            <a:lvl2pPr marL="457200" indent="0" algn="l" defTabSz="457200" rtl="0" eaLnBrk="0" fontAlgn="base" hangingPunct="0">
              <a:spcBef>
                <a:spcPct val="20000"/>
              </a:spcBef>
              <a:spcAft>
                <a:spcPct val="0"/>
              </a:spcAft>
              <a:buFont typeface="Arial" pitchFamily="34" charset="0"/>
              <a:buNone/>
              <a:defRPr sz="1400" kern="1200">
                <a:solidFill>
                  <a:schemeClr val="tx1"/>
                </a:solidFill>
                <a:latin typeface="+mn-lt"/>
                <a:ea typeface="+mn-ea"/>
                <a:cs typeface="+mn-cs"/>
              </a:defRPr>
            </a:lvl2pPr>
            <a:lvl3pPr marL="468312" indent="-285750" algn="l" defTabSz="457200" rtl="0" eaLnBrk="0" fontAlgn="base" hangingPunct="0">
              <a:spcBef>
                <a:spcPct val="20000"/>
              </a:spcBef>
              <a:spcAft>
                <a:spcPct val="0"/>
              </a:spcAft>
              <a:buFont typeface="Arial"/>
              <a:buChar char="•"/>
              <a:defRPr sz="2000" kern="1200">
                <a:solidFill>
                  <a:schemeClr val="tx1"/>
                </a:solidFill>
                <a:latin typeface="+mn-lt"/>
                <a:ea typeface="+mn-ea"/>
                <a:cs typeface="+mn-cs"/>
              </a:defRPr>
            </a:lvl3pPr>
            <a:lvl4pPr marL="1371600" indent="0" algn="l" defTabSz="457200" rtl="0" eaLnBrk="0" fontAlgn="base" hangingPunct="0">
              <a:spcBef>
                <a:spcPct val="20000"/>
              </a:spcBef>
              <a:spcAft>
                <a:spcPct val="0"/>
              </a:spcAft>
              <a:buFont typeface="Arial" pitchFamily="34" charset="0"/>
              <a:buNone/>
              <a:defRPr sz="1600" kern="1200" baseline="0">
                <a:solidFill>
                  <a:schemeClr val="tx1"/>
                </a:solidFill>
                <a:latin typeface="+mn-lt"/>
                <a:ea typeface="+mn-ea"/>
                <a:cs typeface="+mn-cs"/>
              </a:defRPr>
            </a:lvl4pPr>
            <a:lvl5pPr marL="1828800" indent="0" algn="l" defTabSz="457200" rtl="0" eaLnBrk="0" fontAlgn="base" hangingPunct="0">
              <a:spcBef>
                <a:spcPct val="20000"/>
              </a:spcBef>
              <a:spcAft>
                <a:spcPct val="0"/>
              </a:spcAft>
              <a:buFont typeface="Arial" pitchFamily="34" charset="0"/>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r>
              <a:rPr lang="en-US" sz="800" b="1" dirty="0">
                <a:ea typeface="ＭＳ 明朝"/>
                <a:cs typeface="Arial"/>
              </a:rPr>
              <a:t>Page 2: </a:t>
            </a:r>
            <a:r>
              <a:rPr lang="en-US" sz="800" dirty="0">
                <a:ea typeface="ＭＳ 明朝"/>
                <a:cs typeface="Arial"/>
              </a:rPr>
              <a:t>© Frank PARHIZGAR / WWF-Canada</a:t>
            </a:r>
          </a:p>
          <a:p>
            <a:pPr>
              <a:spcBef>
                <a:spcPts val="0"/>
              </a:spcBef>
              <a:spcAft>
                <a:spcPts val="200"/>
              </a:spcAft>
            </a:pPr>
            <a:r>
              <a:rPr lang="en-US" sz="800" b="1" dirty="0">
                <a:ea typeface="ＭＳ 明朝"/>
                <a:cs typeface="Arial"/>
              </a:rPr>
              <a:t>Page 3:</a:t>
            </a:r>
            <a:r>
              <a:rPr lang="en-US" sz="800" dirty="0">
                <a:ea typeface="ＭＳ 明朝"/>
                <a:cs typeface="Arial"/>
              </a:rPr>
              <a:t> © Jaime </a:t>
            </a:r>
            <a:r>
              <a:rPr lang="en-US" sz="800" dirty="0" err="1">
                <a:ea typeface="ＭＳ 明朝"/>
                <a:cs typeface="Arial"/>
              </a:rPr>
              <a:t>Rojo</a:t>
            </a:r>
            <a:r>
              <a:rPr lang="en-US" sz="800" dirty="0">
                <a:ea typeface="ＭＳ 明朝"/>
                <a:cs typeface="Arial"/>
              </a:rPr>
              <a:t> / WWF-US</a:t>
            </a:r>
          </a:p>
          <a:p>
            <a:pPr>
              <a:spcBef>
                <a:spcPts val="0"/>
              </a:spcBef>
              <a:spcAft>
                <a:spcPts val="200"/>
              </a:spcAft>
            </a:pPr>
            <a:r>
              <a:rPr lang="en-US" sz="800" b="1" dirty="0">
                <a:ea typeface="ＭＳ 明朝"/>
                <a:cs typeface="Arial"/>
              </a:rPr>
              <a:t>Page 4: </a:t>
            </a:r>
            <a:r>
              <a:rPr lang="en-US" sz="800" dirty="0">
                <a:ea typeface="ＭＳ 明朝"/>
                <a:cs typeface="Arial"/>
              </a:rPr>
              <a:t>© Hartmut </a:t>
            </a:r>
            <a:r>
              <a:rPr lang="en-US" sz="800" dirty="0" err="1">
                <a:ea typeface="ＭＳ 明朝"/>
                <a:cs typeface="Arial"/>
              </a:rPr>
              <a:t>Jungius</a:t>
            </a:r>
            <a:r>
              <a:rPr lang="en-US" sz="800" dirty="0">
                <a:ea typeface="ＭＳ 明朝"/>
                <a:cs typeface="Arial"/>
              </a:rPr>
              <a:t> / WWF</a:t>
            </a:r>
            <a:endParaRPr lang="en-US" sz="800" dirty="0"/>
          </a:p>
          <a:p>
            <a:pPr>
              <a:spcBef>
                <a:spcPts val="0"/>
              </a:spcBef>
              <a:spcAft>
                <a:spcPts val="200"/>
              </a:spcAft>
            </a:pPr>
            <a:r>
              <a:rPr lang="en-US" sz="800" b="1" dirty="0">
                <a:ea typeface="ＭＳ 明朝"/>
                <a:cs typeface="Arial"/>
              </a:rPr>
              <a:t>Page 6:</a:t>
            </a:r>
            <a:r>
              <a:rPr lang="en-US" sz="800" dirty="0">
                <a:ea typeface="ＭＳ 明朝"/>
                <a:cs typeface="Arial"/>
              </a:rPr>
              <a:t> © Martin Harvey / WWF</a:t>
            </a:r>
          </a:p>
          <a:p>
            <a:pPr>
              <a:spcBef>
                <a:spcPts val="0"/>
              </a:spcBef>
              <a:spcAft>
                <a:spcPts val="200"/>
              </a:spcAft>
            </a:pPr>
            <a:r>
              <a:rPr lang="en-US" sz="800" b="1" dirty="0">
                <a:ea typeface="ＭＳ 明朝"/>
                <a:cs typeface="Arial"/>
              </a:rPr>
              <a:t>Page 7:</a:t>
            </a:r>
            <a:r>
              <a:rPr lang="en-US" sz="800" dirty="0">
                <a:ea typeface="ＭＳ 明朝"/>
                <a:cs typeface="Arial"/>
              </a:rPr>
              <a:t> </a:t>
            </a:r>
            <a:r>
              <a:rPr lang="en-US" sz="800" dirty="0"/>
              <a:t> © Frank PARHIZGAR / WWF-Canada</a:t>
            </a:r>
          </a:p>
          <a:p>
            <a:pPr>
              <a:spcBef>
                <a:spcPts val="0"/>
              </a:spcBef>
              <a:spcAft>
                <a:spcPts val="200"/>
              </a:spcAft>
            </a:pPr>
            <a:r>
              <a:rPr lang="en-US" sz="800" b="1" dirty="0">
                <a:ea typeface="ＭＳ 明朝"/>
                <a:cs typeface="Arial"/>
              </a:rPr>
              <a:t>Page 8: </a:t>
            </a:r>
            <a:r>
              <a:rPr lang="en-US" sz="800" dirty="0">
                <a:ea typeface="ＭＳ 明朝"/>
                <a:cs typeface="Arial"/>
              </a:rPr>
              <a:t>© Scott Dalton / WWF-US</a:t>
            </a:r>
          </a:p>
          <a:p>
            <a:pPr>
              <a:spcBef>
                <a:spcPts val="0"/>
              </a:spcBef>
              <a:spcAft>
                <a:spcPts val="200"/>
              </a:spcAft>
            </a:pPr>
            <a:r>
              <a:rPr lang="en-US" sz="800" b="1" dirty="0">
                <a:ea typeface="ＭＳ 明朝"/>
                <a:cs typeface="Arial"/>
              </a:rPr>
              <a:t>Page 9:</a:t>
            </a:r>
            <a:r>
              <a:rPr lang="en-US" sz="800" dirty="0">
                <a:ea typeface="ＭＳ 明朝"/>
                <a:cs typeface="Arial"/>
              </a:rPr>
              <a:t> © </a:t>
            </a:r>
            <a:r>
              <a:rPr lang="en-US" sz="800" dirty="0" err="1">
                <a:ea typeface="ＭＳ 明朝"/>
                <a:cs typeface="Arial"/>
              </a:rPr>
              <a:t>Karine</a:t>
            </a:r>
            <a:r>
              <a:rPr lang="en-US" sz="800" dirty="0">
                <a:ea typeface="ＭＳ 明朝"/>
                <a:cs typeface="Arial"/>
              </a:rPr>
              <a:t> Aigner/WWF-US</a:t>
            </a:r>
          </a:p>
          <a:p>
            <a:pPr>
              <a:spcBef>
                <a:spcPts val="0"/>
              </a:spcBef>
              <a:spcAft>
                <a:spcPts val="200"/>
              </a:spcAft>
            </a:pPr>
            <a:r>
              <a:rPr lang="en-US" sz="800" b="1" dirty="0">
                <a:ea typeface="ＭＳ 明朝"/>
                <a:cs typeface="Arial"/>
              </a:rPr>
              <a:t>Page 10:</a:t>
            </a:r>
            <a:r>
              <a:rPr lang="en-US" sz="800" dirty="0">
                <a:ea typeface="ＭＳ 明朝"/>
                <a:cs typeface="Arial"/>
              </a:rPr>
              <a:t> © Global Warming Images / WWF</a:t>
            </a:r>
          </a:p>
          <a:p>
            <a:pPr>
              <a:spcBef>
                <a:spcPts val="0"/>
              </a:spcBef>
              <a:spcAft>
                <a:spcPts val="200"/>
              </a:spcAft>
            </a:pPr>
            <a:r>
              <a:rPr lang="en-US" sz="800" b="1" dirty="0">
                <a:ea typeface="ＭＳ 明朝"/>
                <a:cs typeface="Arial"/>
              </a:rPr>
              <a:t>Page 11:</a:t>
            </a:r>
            <a:r>
              <a:rPr lang="en-US" sz="800" dirty="0">
                <a:ea typeface="ＭＳ 明朝"/>
                <a:cs typeface="Arial"/>
              </a:rPr>
              <a:t> © Shutterstock / </a:t>
            </a:r>
            <a:r>
              <a:rPr lang="en-US" sz="800" dirty="0" err="1">
                <a:ea typeface="ＭＳ 明朝"/>
                <a:cs typeface="Arial"/>
              </a:rPr>
              <a:t>Hedrus</a:t>
            </a:r>
            <a:r>
              <a:rPr lang="en-US" sz="800" dirty="0">
                <a:ea typeface="ＭＳ 明朝"/>
                <a:cs typeface="Arial"/>
              </a:rPr>
              <a:t> / WWF-Sweden</a:t>
            </a:r>
          </a:p>
          <a:p>
            <a:pPr>
              <a:spcBef>
                <a:spcPts val="0"/>
              </a:spcBef>
              <a:spcAft>
                <a:spcPts val="200"/>
              </a:spcAft>
            </a:pPr>
            <a:r>
              <a:rPr lang="en-US" sz="800" b="1" dirty="0">
                <a:ea typeface="ＭＳ 明朝"/>
                <a:cs typeface="Arial"/>
              </a:rPr>
              <a:t>Page 12:</a:t>
            </a:r>
            <a:r>
              <a:rPr lang="en-US" sz="800" dirty="0">
                <a:ea typeface="ＭＳ 明朝"/>
                <a:cs typeface="Arial"/>
              </a:rPr>
              <a:t> © Jaime </a:t>
            </a:r>
            <a:r>
              <a:rPr lang="en-US" sz="800" dirty="0" err="1">
                <a:ea typeface="ＭＳ 明朝"/>
                <a:cs typeface="Arial"/>
              </a:rPr>
              <a:t>Rojo</a:t>
            </a:r>
            <a:r>
              <a:rPr lang="en-US" sz="800" dirty="0">
                <a:ea typeface="ＭＳ 明朝"/>
                <a:cs typeface="Arial"/>
              </a:rPr>
              <a:t> / WWF-US</a:t>
            </a:r>
          </a:p>
          <a:p>
            <a:pPr>
              <a:spcBef>
                <a:spcPts val="0"/>
              </a:spcBef>
              <a:spcAft>
                <a:spcPts val="200"/>
              </a:spcAft>
            </a:pPr>
            <a:r>
              <a:rPr lang="en-US" sz="800" b="1" dirty="0">
                <a:ea typeface="ＭＳ 明朝"/>
                <a:cs typeface="Arial"/>
              </a:rPr>
              <a:t>Page 13:</a:t>
            </a:r>
            <a:r>
              <a:rPr lang="en-US" sz="800" dirty="0">
                <a:ea typeface="ＭＳ 明朝"/>
                <a:cs typeface="Arial"/>
              </a:rPr>
              <a:t> </a:t>
            </a:r>
            <a:r>
              <a:rPr lang="en-US" sz="800" dirty="0"/>
              <a:t>© </a:t>
            </a:r>
            <a:r>
              <a:rPr lang="en-US" sz="800" dirty="0" err="1"/>
              <a:t>Xiaodong</a:t>
            </a:r>
            <a:r>
              <a:rPr lang="en-US" sz="800" dirty="0"/>
              <a:t> Sun / WWF-UK</a:t>
            </a:r>
          </a:p>
          <a:p>
            <a:pPr>
              <a:spcBef>
                <a:spcPts val="0"/>
              </a:spcBef>
              <a:spcAft>
                <a:spcPts val="200"/>
              </a:spcAft>
            </a:pPr>
            <a:r>
              <a:rPr lang="en-US" sz="800" b="1" dirty="0">
                <a:ea typeface="ＭＳ 明朝"/>
                <a:cs typeface="Arial"/>
              </a:rPr>
              <a:t>Page 14:</a:t>
            </a:r>
            <a:r>
              <a:rPr lang="en-US" sz="800" dirty="0">
                <a:ea typeface="ＭＳ 明朝"/>
                <a:cs typeface="Arial"/>
              </a:rPr>
              <a:t> © </a:t>
            </a:r>
            <a:r>
              <a:rPr lang="en-US" sz="800" dirty="0" err="1">
                <a:ea typeface="ＭＳ 明朝"/>
                <a:cs typeface="Arial"/>
              </a:rPr>
              <a:t>Meridith</a:t>
            </a:r>
            <a:r>
              <a:rPr lang="en-US" sz="800" dirty="0">
                <a:ea typeface="ＭＳ 明朝"/>
                <a:cs typeface="Arial"/>
              </a:rPr>
              <a:t> Kohut/WWF-US</a:t>
            </a:r>
            <a:endParaRPr lang="en-US" sz="800" dirty="0"/>
          </a:p>
          <a:p>
            <a:pPr>
              <a:spcBef>
                <a:spcPts val="0"/>
              </a:spcBef>
              <a:spcAft>
                <a:spcPts val="200"/>
              </a:spcAft>
            </a:pPr>
            <a:r>
              <a:rPr lang="en-US" sz="800" b="1" dirty="0">
                <a:ea typeface="ＭＳ 明朝"/>
                <a:cs typeface="Arial"/>
              </a:rPr>
              <a:t>Page 15:</a:t>
            </a:r>
            <a:r>
              <a:rPr lang="en-US" sz="800" dirty="0">
                <a:ea typeface="ＭＳ 明朝"/>
                <a:cs typeface="Arial"/>
              </a:rPr>
              <a:t> © James Suter / Black Bean Productions / WWF-US</a:t>
            </a:r>
            <a:r>
              <a:rPr lang="en-US" sz="800" dirty="0"/>
              <a:t>  </a:t>
            </a:r>
          </a:p>
          <a:p>
            <a:pPr>
              <a:spcBef>
                <a:spcPts val="0"/>
              </a:spcBef>
              <a:spcAft>
                <a:spcPts val="200"/>
              </a:spcAft>
            </a:pPr>
            <a:r>
              <a:rPr lang="en-US" sz="800" b="1" dirty="0">
                <a:ea typeface="ＭＳ 明朝"/>
                <a:cs typeface="Arial"/>
              </a:rPr>
              <a:t>Page 16:</a:t>
            </a:r>
            <a:r>
              <a:rPr lang="en-US" sz="800" dirty="0">
                <a:ea typeface="ＭＳ 明朝"/>
                <a:cs typeface="Arial"/>
              </a:rPr>
              <a:t> © Scott Dalton / WWF-US</a:t>
            </a:r>
          </a:p>
          <a:p>
            <a:pPr>
              <a:spcBef>
                <a:spcPts val="0"/>
              </a:spcBef>
              <a:spcAft>
                <a:spcPts val="200"/>
              </a:spcAft>
            </a:pPr>
            <a:r>
              <a:rPr lang="en-US" sz="800" b="1" dirty="0">
                <a:ea typeface="ＭＳ 明朝"/>
                <a:cs typeface="Arial"/>
              </a:rPr>
              <a:t>Page 17:</a:t>
            </a:r>
            <a:r>
              <a:rPr lang="en-US" sz="800" dirty="0">
                <a:ea typeface="ＭＳ 明朝"/>
                <a:cs typeface="Arial"/>
              </a:rPr>
              <a:t> </a:t>
            </a:r>
            <a:r>
              <a:rPr lang="it-IT" sz="800" dirty="0">
                <a:ea typeface="ＭＳ 明朝"/>
                <a:cs typeface="Arial"/>
              </a:rPr>
              <a:t>© R.Isotti, A.Cambone / Homo Ambiens / WWF</a:t>
            </a:r>
          </a:p>
          <a:p>
            <a:pPr>
              <a:spcBef>
                <a:spcPts val="0"/>
              </a:spcBef>
              <a:spcAft>
                <a:spcPts val="200"/>
              </a:spcAft>
            </a:pPr>
            <a:r>
              <a:rPr lang="it-IT" sz="800" dirty="0">
                <a:ea typeface="ＭＳ 明朝"/>
                <a:cs typeface="Arial"/>
              </a:rPr>
              <a:t>	© Meridith Kohut/WWF-US</a:t>
            </a:r>
            <a:endParaRPr lang="en-US" sz="800" dirty="0">
              <a:ea typeface="ＭＳ 明朝"/>
              <a:cs typeface="Arial"/>
            </a:endParaRPr>
          </a:p>
          <a:p>
            <a:pPr>
              <a:spcBef>
                <a:spcPts val="0"/>
              </a:spcBef>
              <a:spcAft>
                <a:spcPts val="200"/>
              </a:spcAft>
            </a:pPr>
            <a:r>
              <a:rPr lang="en-US" sz="800" dirty="0">
                <a:ea typeface="ＭＳ 明朝"/>
                <a:cs typeface="Arial"/>
              </a:rPr>
              <a:t>	© WWF / Simon </a:t>
            </a:r>
            <a:r>
              <a:rPr lang="en-US" sz="800" dirty="0" err="1">
                <a:ea typeface="ＭＳ 明朝"/>
                <a:cs typeface="Arial"/>
              </a:rPr>
              <a:t>Rawles</a:t>
            </a:r>
            <a:endParaRPr lang="en-US" sz="800" dirty="0">
              <a:ea typeface="ＭＳ 明朝"/>
              <a:cs typeface="Arial"/>
            </a:endParaRPr>
          </a:p>
          <a:p>
            <a:pPr>
              <a:spcBef>
                <a:spcPts val="0"/>
              </a:spcBef>
              <a:spcAft>
                <a:spcPts val="200"/>
              </a:spcAft>
            </a:pPr>
            <a:r>
              <a:rPr lang="en-US" sz="800" b="1" dirty="0">
                <a:ea typeface="ＭＳ 明朝"/>
                <a:cs typeface="Arial"/>
              </a:rPr>
              <a:t>Page 18:</a:t>
            </a:r>
            <a:r>
              <a:rPr lang="en-US" sz="800" dirty="0">
                <a:ea typeface="ＭＳ 明朝"/>
                <a:cs typeface="Arial"/>
              </a:rPr>
              <a:t> © WWF-US / Narendra </a:t>
            </a:r>
            <a:r>
              <a:rPr lang="en-US" sz="800" dirty="0" err="1">
                <a:ea typeface="ＭＳ 明朝"/>
                <a:cs typeface="Arial"/>
              </a:rPr>
              <a:t>Shresth</a:t>
            </a:r>
            <a:r>
              <a:rPr lang="en-US" sz="800" dirty="0"/>
              <a:t>  </a:t>
            </a:r>
          </a:p>
          <a:p>
            <a:pPr>
              <a:spcBef>
                <a:spcPts val="0"/>
              </a:spcBef>
              <a:spcAft>
                <a:spcPts val="200"/>
              </a:spcAft>
            </a:pPr>
            <a:r>
              <a:rPr lang="en-US" sz="800" dirty="0"/>
              <a:t> </a:t>
            </a:r>
          </a:p>
          <a:p>
            <a:pPr>
              <a:spcBef>
                <a:spcPts val="0"/>
              </a:spcBef>
              <a:spcAft>
                <a:spcPts val="200"/>
              </a:spcAft>
            </a:pPr>
            <a:r>
              <a:rPr lang="en-US" sz="800" dirty="0"/>
              <a:t> </a:t>
            </a:r>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r>
              <a:rPr lang="en-US" sz="900" dirty="0"/>
              <a:t> </a:t>
            </a:r>
          </a:p>
          <a:p>
            <a:pPr>
              <a:spcBef>
                <a:spcPts val="0"/>
              </a:spcBef>
              <a:spcAft>
                <a:spcPts val="200"/>
              </a:spcAft>
            </a:pPr>
            <a:endParaRPr lang="en-US" sz="800" dirty="0"/>
          </a:p>
          <a:p>
            <a:r>
              <a:rPr lang="en-US" sz="900" dirty="0"/>
              <a:t> </a:t>
            </a:r>
          </a:p>
        </p:txBody>
      </p:sp>
    </p:spTree>
    <p:extLst>
      <p:ext uri="{BB962C8B-B14F-4D97-AF65-F5344CB8AC3E}">
        <p14:creationId xmlns:p14="http://schemas.microsoft.com/office/powerpoint/2010/main" val="303755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3CA6A9-6796-4047-A873-27B0C47545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055595"/>
            <a:ext cx="9298642" cy="6199095"/>
          </a:xfrm>
          <a:prstGeom prst="rect">
            <a:avLst/>
          </a:prstGeom>
        </p:spPr>
      </p:pic>
      <p:sp>
        <p:nvSpPr>
          <p:cNvPr id="2" name="Title 1">
            <a:extLst>
              <a:ext uri="{FF2B5EF4-FFF2-40B4-BE49-F238E27FC236}">
                <a16:creationId xmlns:a16="http://schemas.microsoft.com/office/drawing/2014/main" id="{D3B454D4-DDC5-4807-9342-F7EE0032C938}"/>
              </a:ext>
            </a:extLst>
          </p:cNvPr>
          <p:cNvSpPr>
            <a:spLocks noGrp="1"/>
          </p:cNvSpPr>
          <p:nvPr>
            <p:ph type="ctrTitle"/>
          </p:nvPr>
        </p:nvSpPr>
        <p:spPr/>
        <p:txBody>
          <a:bodyPr/>
          <a:lstStyle/>
          <a:p>
            <a:r>
              <a:rPr lang="en-US" dirty="0"/>
              <a:t>Fresh Water</a:t>
            </a:r>
          </a:p>
        </p:txBody>
      </p:sp>
    </p:spTree>
    <p:extLst>
      <p:ext uri="{BB962C8B-B14F-4D97-AF65-F5344CB8AC3E}">
        <p14:creationId xmlns:p14="http://schemas.microsoft.com/office/powerpoint/2010/main" val="238793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95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D7513D-771C-4F7F-BD6F-413A266A77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6995" y="-3092824"/>
            <a:ext cx="12354486" cy="8236324"/>
          </a:xfrm>
          <a:prstGeom prst="rect">
            <a:avLst/>
          </a:prstGeom>
        </p:spPr>
      </p:pic>
      <p:sp>
        <p:nvSpPr>
          <p:cNvPr id="2" name="Text Placeholder 1">
            <a:extLst>
              <a:ext uri="{FF2B5EF4-FFF2-40B4-BE49-F238E27FC236}">
                <a16:creationId xmlns:a16="http://schemas.microsoft.com/office/drawing/2014/main" id="{990396F3-4BDF-4695-98C2-FA6640F3BF96}"/>
              </a:ext>
            </a:extLst>
          </p:cNvPr>
          <p:cNvSpPr>
            <a:spLocks noGrp="1"/>
          </p:cNvSpPr>
          <p:nvPr>
            <p:ph type="body" idx="1"/>
          </p:nvPr>
        </p:nvSpPr>
        <p:spPr>
          <a:xfrm>
            <a:off x="455612" y="1210670"/>
            <a:ext cx="2712831" cy="3431709"/>
          </a:xfrm>
        </p:spPr>
        <p:txBody>
          <a:bodyPr/>
          <a:lstStyle/>
          <a:p>
            <a:r>
              <a:rPr lang="en-US" dirty="0"/>
              <a:t>Less than 1% of the world’s water is fresh and accessible.</a:t>
            </a:r>
          </a:p>
          <a:p>
            <a:r>
              <a:rPr lang="en-US" dirty="0"/>
              <a:t>But fresh water is home to more than 10% of all known animals and about 50% of all known fish species.</a:t>
            </a:r>
          </a:p>
        </p:txBody>
      </p:sp>
    </p:spTree>
    <p:extLst>
      <p:ext uri="{BB962C8B-B14F-4D97-AF65-F5344CB8AC3E}">
        <p14:creationId xmlns:p14="http://schemas.microsoft.com/office/powerpoint/2010/main" val="156116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3D93BA-C9CB-4CD4-BD44-C3FD0740C8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61478"/>
            <a:ext cx="9144000" cy="6118860"/>
          </a:xfrm>
          <a:prstGeom prst="rect">
            <a:avLst/>
          </a:prstGeom>
        </p:spPr>
      </p:pic>
      <p:sp>
        <p:nvSpPr>
          <p:cNvPr id="2" name="Text Placeholder 1">
            <a:extLst>
              <a:ext uri="{FF2B5EF4-FFF2-40B4-BE49-F238E27FC236}">
                <a16:creationId xmlns:a16="http://schemas.microsoft.com/office/drawing/2014/main" id="{5854F138-637E-4A70-9484-C438413107D1}"/>
              </a:ext>
            </a:extLst>
          </p:cNvPr>
          <p:cNvSpPr>
            <a:spLocks noGrp="1"/>
          </p:cNvSpPr>
          <p:nvPr>
            <p:ph type="body" idx="1"/>
          </p:nvPr>
        </p:nvSpPr>
        <p:spPr>
          <a:xfrm>
            <a:off x="5484812" y="820706"/>
            <a:ext cx="2712831" cy="2123658"/>
          </a:xfrm>
        </p:spPr>
        <p:txBody>
          <a:bodyPr/>
          <a:lstStyle/>
          <a:p>
            <a:r>
              <a:rPr lang="en-US" dirty="0"/>
              <a:t>Climate change, population growth, and increasing demand threatens our freshwater systems.</a:t>
            </a:r>
          </a:p>
        </p:txBody>
      </p:sp>
    </p:spTree>
    <p:extLst>
      <p:ext uri="{BB962C8B-B14F-4D97-AF65-F5344CB8AC3E}">
        <p14:creationId xmlns:p14="http://schemas.microsoft.com/office/powerpoint/2010/main" val="155251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6D5A51-FD90-4AA1-BC74-F4AB9E29183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3499" y="783732"/>
            <a:ext cx="6636753" cy="4045421"/>
          </a:xfrm>
        </p:spPr>
      </p:pic>
      <p:sp>
        <p:nvSpPr>
          <p:cNvPr id="2" name="Title 1">
            <a:extLst>
              <a:ext uri="{FF2B5EF4-FFF2-40B4-BE49-F238E27FC236}">
                <a16:creationId xmlns:a16="http://schemas.microsoft.com/office/drawing/2014/main" id="{ECA2F063-FEBA-4921-A67A-3A852EC241A9}"/>
              </a:ext>
            </a:extLst>
          </p:cNvPr>
          <p:cNvSpPr>
            <a:spLocks noGrp="1"/>
          </p:cNvSpPr>
          <p:nvPr>
            <p:ph type="title"/>
          </p:nvPr>
        </p:nvSpPr>
        <p:spPr/>
        <p:txBody>
          <a:bodyPr/>
          <a:lstStyle/>
          <a:p>
            <a:r>
              <a:rPr lang="en-US" sz="2400" dirty="0"/>
              <a:t>Freshwater Species Populations Have Declined by 83% Since 1970</a:t>
            </a:r>
          </a:p>
        </p:txBody>
      </p:sp>
      <p:pic>
        <p:nvPicPr>
          <p:cNvPr id="7" name="Picture 6">
            <a:extLst>
              <a:ext uri="{FF2B5EF4-FFF2-40B4-BE49-F238E27FC236}">
                <a16:creationId xmlns:a16="http://schemas.microsoft.com/office/drawing/2014/main" id="{C16501D9-2982-432C-95D9-BB24635588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6096" y="1202861"/>
            <a:ext cx="1906767" cy="1162220"/>
          </a:xfrm>
          <a:prstGeom prst="rect">
            <a:avLst/>
          </a:prstGeom>
          <a:ln>
            <a:solidFill>
              <a:schemeClr val="tx1"/>
            </a:solidFill>
          </a:ln>
        </p:spPr>
      </p:pic>
      <p:sp>
        <p:nvSpPr>
          <p:cNvPr id="8" name="TextBox 7">
            <a:extLst>
              <a:ext uri="{FF2B5EF4-FFF2-40B4-BE49-F238E27FC236}">
                <a16:creationId xmlns:a16="http://schemas.microsoft.com/office/drawing/2014/main" id="{95E13603-27DE-410B-AD8F-42B90AC63526}"/>
              </a:ext>
            </a:extLst>
          </p:cNvPr>
          <p:cNvSpPr txBox="1"/>
          <p:nvPr/>
        </p:nvSpPr>
        <p:spPr>
          <a:xfrm>
            <a:off x="6645856" y="2504713"/>
            <a:ext cx="1937007" cy="1384995"/>
          </a:xfrm>
          <a:prstGeom prst="rect">
            <a:avLst/>
          </a:prstGeom>
          <a:noFill/>
        </p:spPr>
        <p:txBody>
          <a:bodyPr wrap="square" rtlCol="0">
            <a:spAutoFit/>
          </a:bodyPr>
          <a:lstStyle/>
          <a:p>
            <a:r>
              <a:rPr lang="en-US" sz="1200" dirty="0"/>
              <a:t>Trend in population abundance for 3,324 populations of 881 freshwater species monitored across the </a:t>
            </a:r>
          </a:p>
          <a:p>
            <a:r>
              <a:rPr lang="en-US" sz="1200" dirty="0"/>
              <a:t>globe between 1970 and 2012 (WWF/ZSL, 2016).</a:t>
            </a:r>
          </a:p>
        </p:txBody>
      </p:sp>
    </p:spTree>
    <p:extLst>
      <p:ext uri="{BB962C8B-B14F-4D97-AF65-F5344CB8AC3E}">
        <p14:creationId xmlns:p14="http://schemas.microsoft.com/office/powerpoint/2010/main" val="128895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ACF5D1-5A58-4CE3-8A95-F2CECAB720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910410"/>
            <a:ext cx="9660495" cy="6053910"/>
          </a:xfrm>
          <a:prstGeom prst="rect">
            <a:avLst/>
          </a:prstGeom>
        </p:spPr>
      </p:pic>
      <p:sp>
        <p:nvSpPr>
          <p:cNvPr id="2" name="Title 1">
            <a:extLst>
              <a:ext uri="{FF2B5EF4-FFF2-40B4-BE49-F238E27FC236}">
                <a16:creationId xmlns:a16="http://schemas.microsoft.com/office/drawing/2014/main" id="{F36C2FC0-C99E-4659-B7C2-71EC27A8BA61}"/>
              </a:ext>
            </a:extLst>
          </p:cNvPr>
          <p:cNvSpPr>
            <a:spLocks noGrp="1"/>
          </p:cNvSpPr>
          <p:nvPr>
            <p:ph type="ctrTitle"/>
          </p:nvPr>
        </p:nvSpPr>
        <p:spPr/>
        <p:txBody>
          <a:bodyPr/>
          <a:lstStyle/>
          <a:p>
            <a:r>
              <a:rPr lang="en-US" dirty="0"/>
              <a:t>Fresh Water is Critical to All Aspects of Life</a:t>
            </a:r>
          </a:p>
        </p:txBody>
      </p:sp>
    </p:spTree>
    <p:extLst>
      <p:ext uri="{BB962C8B-B14F-4D97-AF65-F5344CB8AC3E}">
        <p14:creationId xmlns:p14="http://schemas.microsoft.com/office/powerpoint/2010/main" val="412341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FECAFD-92DD-4035-A4A1-D16158FC84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984908"/>
            <a:ext cx="9209881" cy="6128408"/>
          </a:xfrm>
          <a:prstGeom prst="rect">
            <a:avLst/>
          </a:prstGeom>
        </p:spPr>
      </p:pic>
      <p:sp>
        <p:nvSpPr>
          <p:cNvPr id="2" name="Text Placeholder 1">
            <a:extLst>
              <a:ext uri="{FF2B5EF4-FFF2-40B4-BE49-F238E27FC236}">
                <a16:creationId xmlns:a16="http://schemas.microsoft.com/office/drawing/2014/main" id="{CF31F560-BAEF-49C2-B7D4-08945EE9B869}"/>
              </a:ext>
            </a:extLst>
          </p:cNvPr>
          <p:cNvSpPr>
            <a:spLocks noGrp="1"/>
          </p:cNvSpPr>
          <p:nvPr>
            <p:ph type="body" idx="1"/>
          </p:nvPr>
        </p:nvSpPr>
        <p:spPr>
          <a:xfrm>
            <a:off x="6103377" y="186470"/>
            <a:ext cx="2712831" cy="1892826"/>
          </a:xfrm>
        </p:spPr>
        <p:txBody>
          <a:bodyPr/>
          <a:lstStyle/>
          <a:p>
            <a:r>
              <a:rPr lang="en-US" b="1" dirty="0"/>
              <a:t>Food</a:t>
            </a:r>
          </a:p>
          <a:p>
            <a:r>
              <a:rPr lang="en-US" dirty="0"/>
              <a:t>70% of the world’s freshwater resources are used in agriculture.</a:t>
            </a:r>
          </a:p>
        </p:txBody>
      </p:sp>
    </p:spTree>
    <p:extLst>
      <p:ext uri="{BB962C8B-B14F-4D97-AF65-F5344CB8AC3E}">
        <p14:creationId xmlns:p14="http://schemas.microsoft.com/office/powerpoint/2010/main" val="244827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9B34DA-5A69-469B-931E-FEF8F9C704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619" y="-948018"/>
            <a:ext cx="9256619" cy="6171079"/>
          </a:xfrm>
          <a:prstGeom prst="rect">
            <a:avLst/>
          </a:prstGeom>
        </p:spPr>
      </p:pic>
      <p:sp>
        <p:nvSpPr>
          <p:cNvPr id="2" name="Text Placeholder 1">
            <a:extLst>
              <a:ext uri="{FF2B5EF4-FFF2-40B4-BE49-F238E27FC236}">
                <a16:creationId xmlns:a16="http://schemas.microsoft.com/office/drawing/2014/main" id="{6F6F64C8-1697-470B-887D-876576E39BF2}"/>
              </a:ext>
            </a:extLst>
          </p:cNvPr>
          <p:cNvSpPr>
            <a:spLocks noGrp="1"/>
          </p:cNvSpPr>
          <p:nvPr>
            <p:ph type="body" idx="1"/>
          </p:nvPr>
        </p:nvSpPr>
        <p:spPr>
          <a:xfrm>
            <a:off x="455612" y="1210670"/>
            <a:ext cx="2712831" cy="2816156"/>
          </a:xfrm>
        </p:spPr>
        <p:txBody>
          <a:bodyPr/>
          <a:lstStyle/>
          <a:p>
            <a:r>
              <a:rPr lang="en-US" b="1" dirty="0"/>
              <a:t>Business &amp; Industry</a:t>
            </a:r>
          </a:p>
          <a:p>
            <a:r>
              <a:rPr lang="en-US" dirty="0"/>
              <a:t>Every business relies on water. Uncertainty in water availability and quality poses serious risk.</a:t>
            </a:r>
          </a:p>
        </p:txBody>
      </p:sp>
    </p:spTree>
    <p:extLst>
      <p:ext uri="{BB962C8B-B14F-4D97-AF65-F5344CB8AC3E}">
        <p14:creationId xmlns:p14="http://schemas.microsoft.com/office/powerpoint/2010/main" val="249932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9666E7-A951-4660-BBDB-AF95735F6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618920" y="-1878246"/>
            <a:ext cx="10762920" cy="7175280"/>
          </a:xfrm>
          <a:prstGeom prst="rect">
            <a:avLst/>
          </a:prstGeom>
        </p:spPr>
      </p:pic>
      <p:sp>
        <p:nvSpPr>
          <p:cNvPr id="2" name="Text Placeholder 1">
            <a:extLst>
              <a:ext uri="{FF2B5EF4-FFF2-40B4-BE49-F238E27FC236}">
                <a16:creationId xmlns:a16="http://schemas.microsoft.com/office/drawing/2014/main" id="{9031A2F6-2549-4DAF-ADFF-1A1FEDA53F1C}"/>
              </a:ext>
            </a:extLst>
          </p:cNvPr>
          <p:cNvSpPr>
            <a:spLocks noGrp="1"/>
          </p:cNvSpPr>
          <p:nvPr>
            <p:ph type="body" idx="1"/>
          </p:nvPr>
        </p:nvSpPr>
        <p:spPr>
          <a:xfrm>
            <a:off x="5874777" y="323164"/>
            <a:ext cx="2712831" cy="3816429"/>
          </a:xfrm>
        </p:spPr>
        <p:txBody>
          <a:bodyPr/>
          <a:lstStyle/>
          <a:p>
            <a:r>
              <a:rPr lang="en-US" b="1" dirty="0"/>
              <a:t>Healthy Communities</a:t>
            </a:r>
          </a:p>
          <a:p>
            <a:r>
              <a:rPr lang="en-US" dirty="0"/>
              <a:t>1.1 billion people lack access to water. 2.4 billion don’t have adequate sanitation.</a:t>
            </a:r>
          </a:p>
          <a:p>
            <a:r>
              <a:rPr lang="en-US" dirty="0"/>
              <a:t>By 2025, two-thirds of the world’s population may be facing water shortages.</a:t>
            </a:r>
          </a:p>
        </p:txBody>
      </p:sp>
    </p:spTree>
    <p:extLst>
      <p:ext uri="{BB962C8B-B14F-4D97-AF65-F5344CB8AC3E}">
        <p14:creationId xmlns:p14="http://schemas.microsoft.com/office/powerpoint/2010/main" val="15690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vised 16x9">
  <a:themeElements>
    <a:clrScheme name="WWF Brand colors">
      <a:dk1>
        <a:srgbClr val="000000"/>
      </a:dk1>
      <a:lt1>
        <a:sysClr val="window" lastClr="FFFFFF"/>
      </a:lt1>
      <a:dk2>
        <a:srgbClr val="31859C"/>
      </a:dk2>
      <a:lt2>
        <a:srgbClr val="29568F"/>
      </a:lt2>
      <a:accent1>
        <a:srgbClr val="275937"/>
      </a:accent1>
      <a:accent2>
        <a:srgbClr val="6D9D31"/>
      </a:accent2>
      <a:accent3>
        <a:srgbClr val="542E19"/>
      </a:accent3>
      <a:accent4>
        <a:srgbClr val="FFC550"/>
      </a:accent4>
      <a:accent5>
        <a:srgbClr val="EA890D"/>
      </a:accent5>
      <a:accent6>
        <a:srgbClr val="B71134"/>
      </a:accent6>
      <a:hlink>
        <a:srgbClr val="808080"/>
      </a:hlink>
      <a:folHlink>
        <a:srgbClr val="C0C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WWF_template_16x9</Template>
  <TotalTime>209</TotalTime>
  <Words>1475</Words>
  <Application>Microsoft Office PowerPoint</Application>
  <PresentationFormat>On-screen Show (16:9)</PresentationFormat>
  <Paragraphs>114</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revised 16x9</vt:lpstr>
      <vt:lpstr>PowerPoint Presentation</vt:lpstr>
      <vt:lpstr>Fresh Water</vt:lpstr>
      <vt:lpstr>PowerPoint Presentation</vt:lpstr>
      <vt:lpstr>PowerPoint Presentation</vt:lpstr>
      <vt:lpstr>Freshwater Species Populations Have Declined by 83% Since 1970</vt:lpstr>
      <vt:lpstr>Fresh Water is Critical to All Aspects of Life</vt:lpstr>
      <vt:lpstr>PowerPoint Presentation</vt:lpstr>
      <vt:lpstr>PowerPoint Presentation</vt:lpstr>
      <vt:lpstr>PowerPoint Presentation</vt:lpstr>
      <vt:lpstr>PowerPoint Presentation</vt:lpstr>
      <vt:lpstr>PowerPoint Presentation</vt:lpstr>
      <vt:lpstr>How WWF is Protecting Fresh Water</vt:lpstr>
      <vt:lpstr>PowerPoint Presentation</vt:lpstr>
      <vt:lpstr>PowerPoint Presentation</vt:lpstr>
      <vt:lpstr>PowerPoint Presentation</vt:lpstr>
      <vt:lpstr>PowerPoint Presentation</vt:lpstr>
      <vt:lpstr>PowerPoint Presentation</vt:lpstr>
      <vt:lpstr>worldwildlife.org/initiatives/fresh-water</vt:lpstr>
      <vt:lpstr>PowerPoint Presentation</vt:lpstr>
      <vt:lpstr>PowerPoint Presentation</vt:lpstr>
    </vt:vector>
  </TitlesOfParts>
  <Company>Irish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Lolo Hancock</dc:creator>
  <cp:lastModifiedBy>Lazarus, Jessica</cp:lastModifiedBy>
  <cp:revision>23</cp:revision>
  <dcterms:created xsi:type="dcterms:W3CDTF">2018-06-30T19:27:57Z</dcterms:created>
  <dcterms:modified xsi:type="dcterms:W3CDTF">2019-05-29T18:40:36Z</dcterms:modified>
</cp:coreProperties>
</file>