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23">
          <p15:clr>
            <a:srgbClr val="A4A3A4"/>
          </p15:clr>
        </p15:guide>
        <p15:guide id="2" pos="2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99" autoAdjust="0"/>
  </p:normalViewPr>
  <p:slideViewPr>
    <p:cSldViewPr snapToGrid="0">
      <p:cViewPr varScale="1">
        <p:scale>
          <a:sx n="115" d="100"/>
          <a:sy n="115" d="100"/>
        </p:scale>
        <p:origin x="888" y="108"/>
      </p:cViewPr>
      <p:guideLst>
        <p:guide orient="horz" pos="523"/>
        <p:guide pos="28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61880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 name="Google Shape;30;p1: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One of the main drivers of deforestation and forest ecosystem destruction is infrastructure. Current infrastructure plans do not account for ecosystem and climate influences and can, thus, be of great harm. For the next wave of investments in infrastructure, we have a unique opportunity to use our strong business and government ties to build a will for change and include the interest of our forests into future infrastructure implementations by creating the tools and incentives for it.</a:t>
            </a:r>
            <a:endParaRPr sz="1200" b="0" i="0" u="none" strike="noStrike" cap="none" dirty="0">
              <a:solidFill>
                <a:schemeClr val="dk1"/>
              </a:solidFill>
              <a:latin typeface="Calibri"/>
              <a:ea typeface="Calibri"/>
              <a:cs typeface="Calibri"/>
              <a:sym typeface="Calibri"/>
            </a:endParaRPr>
          </a:p>
        </p:txBody>
      </p:sp>
      <p:sp>
        <p:nvSpPr>
          <p:cNvPr id="91" name="Google Shape;9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1: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Forests will not survive unless the responsible management of them becomes the norm. That requires eliminating illegal and unsustainable logging. To do so, WWF works to </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strengthen the US government’s ability to prosecute illegal timber cases; </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stop illegal logging in countries that export high volumes of timber; </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ensure full implementation of the Lacey Act, a US law that prohibits illegal timber and timber products from entering the US market; </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and design rural energy programs that rely on fuels other than firewood.</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98" name="Google Shape;9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We capitalize on our strong relationships with businesses on local levels to support science-based forest conservation and protect our forests, from local to global level.</a:t>
            </a: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Additionally, we harness the power of US companies that buy and sell forest products to move the entire industry toward responsible practices. For example, through our Global Forest &amp; Trade Network, we help US companies source products from responsibly managed forests, particularly those certified by the Forest Stewardship Council (FSC). We also encourage consumers to look for and purchase FSC-certified products.</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05" name="Google Shape;10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WWF and partners use an innovative funding approach—called Project Finance for Permanence (PFP)—that ensures the long-term financial stability of protected areas. It is a means for permanent and full funding for protected areas.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WWF first used the PFP approach in Brazil. Public and private entities—including WWF, the Linden Trust for Conservation and the Gordon and Betty Moore Foundation—announced in 2014 a new $215 million fund to create, consolidate and maintain Brazil’s 150 million acre network of protected areas -- 15 percent of the Brazilian Amazon. This area, now protected indefinitely, is almost three times larger than all US national parks combined.</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9" name="Google Shape;11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5: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WWF’s forests team is working on a variety of projects around the world. These include:</a:t>
            </a:r>
            <a:endParaRPr dirty="0"/>
          </a:p>
          <a:p>
            <a:pPr marL="0" marR="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Changing the global rubber market </a:t>
            </a:r>
            <a:r>
              <a:rPr lang="en-US" sz="1200" b="0" i="0" u="none" strike="noStrike" cap="none" dirty="0">
                <a:solidFill>
                  <a:schemeClr val="dk1"/>
                </a:solidFill>
                <a:latin typeface="Calibri"/>
                <a:ea typeface="Calibri"/>
                <a:cs typeface="Calibri"/>
                <a:sym typeface="Calibri"/>
              </a:rPr>
              <a:t>- Forests in Asia, home to elephants, tigers and other endangered species—are often cleared to make room for growing rubber trees. They are among the most threatened forests in the world. That’s why WWF has set an ambitious goal of transforming the global rubber market.</a:t>
            </a:r>
            <a:endParaRPr dirty="0"/>
          </a:p>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Colombia PFP – </a:t>
            </a:r>
            <a:r>
              <a:rPr lang="en-US" sz="1200" b="0" i="0" u="none" strike="noStrike" cap="none" dirty="0">
                <a:solidFill>
                  <a:schemeClr val="dk1"/>
                </a:solidFill>
                <a:latin typeface="Calibri"/>
                <a:ea typeface="Calibri"/>
                <a:cs typeface="Calibri"/>
                <a:sym typeface="Calibri"/>
              </a:rPr>
              <a:t>After the Colombian government reached peace with guerilla factions after a decades-long conflict, many areas previously thought as too dangerous to enter are becoming available for exploration – and exploitation. WWF supports a program known as PFP which aims to protect many of these areas and ensure that any use of theirs is regulated and sustainable.</a:t>
            </a:r>
            <a:endParaRPr dirty="0"/>
          </a:p>
          <a:p>
            <a:pPr marL="0" marR="0" lvl="0" indent="0" algn="l" rtl="0">
              <a:spcBef>
                <a:spcPts val="0"/>
              </a:spcBef>
              <a:spcAft>
                <a:spcPts val="0"/>
              </a:spcAft>
              <a:buNone/>
            </a:pPr>
            <a:r>
              <a:rPr lang="en-US" sz="1200" b="1" dirty="0">
                <a:solidFill>
                  <a:schemeClr val="lt1"/>
                </a:solidFill>
                <a:latin typeface="Arial"/>
                <a:ea typeface="Arial"/>
                <a:cs typeface="Arial"/>
                <a:sym typeface="Arial"/>
              </a:rPr>
              <a:t>Preserving natural capital in Mozambique </a:t>
            </a:r>
            <a:r>
              <a:rPr lang="en-US" sz="1200" b="0" dirty="0">
                <a:solidFill>
                  <a:schemeClr val="lt1"/>
                </a:solidFill>
                <a:latin typeface="Arial"/>
                <a:ea typeface="Arial"/>
                <a:cs typeface="Arial"/>
                <a:sym typeface="Arial"/>
              </a:rPr>
              <a:t>– As one of the fastest growing nations in the world – but also the 7</a:t>
            </a:r>
            <a:r>
              <a:rPr lang="en-US" sz="1200" b="0" baseline="30000" dirty="0">
                <a:solidFill>
                  <a:schemeClr val="lt1"/>
                </a:solidFill>
                <a:latin typeface="Arial"/>
                <a:ea typeface="Arial"/>
                <a:cs typeface="Arial"/>
                <a:sym typeface="Arial"/>
              </a:rPr>
              <a:t>th</a:t>
            </a:r>
            <a:r>
              <a:rPr lang="en-US" sz="1200" b="0" dirty="0">
                <a:solidFill>
                  <a:schemeClr val="lt1"/>
                </a:solidFill>
                <a:latin typeface="Arial"/>
                <a:ea typeface="Arial"/>
                <a:cs typeface="Arial"/>
                <a:sym typeface="Arial"/>
              </a:rPr>
              <a:t> poorest – Mozambique is experiencing a huge need for resources. To ensure that the country’s natural capital, providing its people with essential benefits, is harvested sustainably, as well as to counter the dire effects of climate change in the region, WWF partners with local governments, businesses and organizations and makes protection of the country’s resources a priority.</a:t>
            </a:r>
            <a:endParaRPr lang="en-US" b="1"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26" name="Google Shape;12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6: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Visit the World Wildlife website to learn more.</a:t>
            </a:r>
            <a:endParaRPr/>
          </a:p>
        </p:txBody>
      </p:sp>
      <p:sp>
        <p:nvSpPr>
          <p:cNvPr id="138" name="Google Shape;13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7: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5" name="Google Shape;14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1" name="Google Shape;151;p1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 name="Google Shape;3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Forests are one of WWF’s 6 main focus areas</a:t>
            </a:r>
            <a:endParaRPr/>
          </a:p>
        </p:txBody>
      </p:sp>
      <p:sp>
        <p:nvSpPr>
          <p:cNvPr id="35" name="Google Shape;3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 name="Google Shape;4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Almost 300 million people, particularly in developing countries, live in forests. Forests also provide a vast array of resources to all of us, including food, wood, medicine, fresh water, and the air we breathe. Without the trees, the ecosystem that supports the human population can fall apart. </a:t>
            </a:r>
            <a:endParaRPr sz="1200" b="0" i="0" u="none" strike="noStrike" cap="none">
              <a:solidFill>
                <a:schemeClr val="dk1"/>
              </a:solidFill>
              <a:latin typeface="Calibri"/>
              <a:ea typeface="Calibri"/>
              <a:cs typeface="Calibri"/>
              <a:sym typeface="Calibri"/>
            </a:endParaRPr>
          </a:p>
        </p:txBody>
      </p:sp>
      <p:sp>
        <p:nvSpPr>
          <p:cNvPr id="42" name="Google Shape;4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Forest trees and other plants soak up carbon dioxide from the atmosphere and store it away as they grow and thrive. Tropical forests alone hold more than 210 gigatons of carbon, seven times the amount emitted each year by human activities.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9" name="Google Shape;4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5: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Eighty percent of the world’s known terrestrial plant and animal species can be found in forests, and tropical rainforests are home to more species than any other terrestrial habitat. A square kilometer of forest may be home to more than 1,000 species.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6" name="Google Shape;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6: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But threats to the world’s forests are growing. Expanding agriculture, due to an increased population and shifts in diet, is responsible for most of the world’s deforestation. Illegal and unsustainable logging, usually resulting from the demand for cheap wood and paper, is responsible for most of the degradation of the world’s forests—the largest threat to the world’s forests. In degraded forests, small trees, bushes and plants often are severely damaged or dead; rivers are polluted; slopes are eroded; and more.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3" name="Google Shape;6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7: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threats are so severe that we are losing huge swathes of forests at an alarming rate. The Amazon, the planet’s largest rain forest, lost at least 17% of its forest cover in the last half century due to human activity—mainly clearing trees to create new or larger farms and ranches.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0" name="Google Shape;7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WWF is working to address the threats to forests: By 2020, we must conserve the world’s forests to sustain nature’s diversity, benefit our climate and support human well-being.</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WWF works primarily in tropical rain forests, which are the most biologically diverse and complex forests on Earth—forests in the Amazon, the Congo Basin, the Greater Mekong and other regions near the equator. But we also operate projects in temperate regions, such as the Russian Far East and the United States.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7" name="Google Shape;7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9: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One of the ways WWF works to save forests is by closing the gap between how much is available for forest conservation and how much is needed. We help create multi-million dollar funds to properly manage forests that are designated as protected. </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The funding is to train park officials about responsible forest management, buy satellite GPS collars to monitor and track endangered wildlife, and more. </a:t>
            </a:r>
            <a:endParaRPr sz="1200" b="0" i="0" u="none" strike="noStrike" cap="none" dirty="0">
              <a:solidFill>
                <a:schemeClr val="dk1"/>
              </a:solidFill>
              <a:latin typeface="Calibri"/>
              <a:ea typeface="Calibri"/>
              <a:cs typeface="Calibri"/>
              <a:sym typeface="Calibri"/>
            </a:endParaRPr>
          </a:p>
        </p:txBody>
      </p:sp>
      <p:sp>
        <p:nvSpPr>
          <p:cNvPr id="84" name="Google Shape;8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ogo slide">
  <p:cSld name="Logo slide">
    <p:bg>
      <p:bgPr>
        <a:solidFill>
          <a:srgbClr val="EEECE1"/>
        </a:solidFill>
        <a:effectLst/>
      </p:bgPr>
    </p:bg>
    <p:spTree>
      <p:nvGrpSpPr>
        <p:cNvPr id="1" name="Shape 12"/>
        <p:cNvGrpSpPr/>
        <p:nvPr/>
      </p:nvGrpSpPr>
      <p:grpSpPr>
        <a:xfrm>
          <a:off x="0" y="0"/>
          <a:ext cx="0" cy="0"/>
          <a:chOff x="0" y="0"/>
          <a:chExt cx="0" cy="0"/>
        </a:xfrm>
      </p:grpSpPr>
      <p:pic>
        <p:nvPicPr>
          <p:cNvPr id="13" name="Google Shape;13;p2" descr="WWF_25mm_no_tab.png"/>
          <p:cNvPicPr preferRelativeResize="0"/>
          <p:nvPr/>
        </p:nvPicPr>
        <p:blipFill rotWithShape="1">
          <a:blip r:embed="rId2">
            <a:alphaModFix/>
          </a:blip>
          <a:srcRect/>
          <a:stretch/>
        </p:blipFill>
        <p:spPr>
          <a:xfrm>
            <a:off x="3532188" y="785813"/>
            <a:ext cx="2090737" cy="31210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with light bar">
  <p:cSld name="Title with light bar">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0" y="2229681"/>
            <a:ext cx="9144000" cy="684139"/>
          </a:xfrm>
          <a:prstGeom prst="rect">
            <a:avLst/>
          </a:prstGeom>
          <a:solidFill>
            <a:schemeClr val="lt1">
              <a:alpha val="42745"/>
            </a:schemeClr>
          </a:solidFill>
          <a:ln>
            <a:noFill/>
          </a:ln>
        </p:spPr>
        <p:txBody>
          <a:bodyPr spcFirstLastPara="1" wrap="square" lIns="0" tIns="0" rIns="0" bIns="0" anchor="ctr" anchorCtr="0"/>
          <a:lstStyle>
            <a:lvl1pPr marR="0" lvl="0" algn="ctr" rtl="0">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lass box light">
  <p:cSld name="Glass box light">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455612" y="1210670"/>
            <a:ext cx="2712831" cy="1508105"/>
          </a:xfrm>
          <a:prstGeom prst="rect">
            <a:avLst/>
          </a:prstGeom>
          <a:solidFill>
            <a:schemeClr val="lt1">
              <a:alpha val="44705"/>
            </a:schemeClr>
          </a:solidFill>
          <a:ln>
            <a:noFill/>
          </a:ln>
        </p:spPr>
        <p:txBody>
          <a:bodyPr spcFirstLastPara="1" wrap="square" lIns="182875" tIns="137150" rIns="182875" bIns="137150" anchor="t" anchorCtr="0"/>
          <a:lstStyle>
            <a:lvl1pPr marL="457200" marR="0" lvl="0" indent="-228600" algn="l" rtl="0">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600"/>
              </a:spcBef>
              <a:spcAft>
                <a:spcPts val="0"/>
              </a:spcAft>
              <a:buClr>
                <a:srgbClr val="888888"/>
              </a:buClr>
              <a:buSzPts val="1620"/>
              <a:buFont typeface="Arial"/>
              <a:buNone/>
              <a:defRPr sz="1800" b="0" i="0" u="none" strike="noStrike" cap="none">
                <a:solidFill>
                  <a:srgbClr val="888888"/>
                </a:solidFill>
                <a:latin typeface="Arial"/>
                <a:ea typeface="Arial"/>
                <a:cs typeface="Arial"/>
                <a:sym typeface="Arial"/>
              </a:defRPr>
            </a:lvl2pPr>
            <a:lvl3pPr marL="1371600" marR="0" lvl="2" indent="-228600" algn="l" rtl="0">
              <a:spcBef>
                <a:spcPts val="600"/>
              </a:spcBef>
              <a:spcAft>
                <a:spcPts val="0"/>
              </a:spcAft>
              <a:buClr>
                <a:srgbClr val="888888"/>
              </a:buClr>
              <a:buSzPts val="1440"/>
              <a:buFont typeface="Arial"/>
              <a:buNone/>
              <a:defRPr sz="1600" b="0" i="0" u="none" strike="noStrike" cap="none">
                <a:solidFill>
                  <a:srgbClr val="888888"/>
                </a:solidFill>
                <a:latin typeface="Arial"/>
                <a:ea typeface="Arial"/>
                <a:cs typeface="Arial"/>
                <a:sym typeface="Arial"/>
              </a:defRPr>
            </a:lvl3pPr>
            <a:lvl4pPr marL="1828800" marR="0" lvl="3" indent="-228600" algn="l" rtl="0">
              <a:spcBef>
                <a:spcPts val="6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Glass box dark">
  <p:cSld name="Glass box dark">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455612" y="1210670"/>
            <a:ext cx="2712831" cy="1508105"/>
          </a:xfrm>
          <a:prstGeom prst="rect">
            <a:avLst/>
          </a:prstGeom>
          <a:solidFill>
            <a:schemeClr val="dk1">
              <a:alpha val="44705"/>
            </a:schemeClr>
          </a:solidFill>
          <a:ln>
            <a:noFill/>
          </a:ln>
        </p:spPr>
        <p:txBody>
          <a:bodyPr spcFirstLastPara="1" wrap="square" lIns="182875" tIns="137150" rIns="182875" bIns="137150" anchor="t" anchorCtr="0"/>
          <a:lstStyle>
            <a:lvl1pPr marL="457200" marR="0" lvl="0" indent="-22860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600"/>
              </a:spcBef>
              <a:spcAft>
                <a:spcPts val="0"/>
              </a:spcAft>
              <a:buClr>
                <a:srgbClr val="888888"/>
              </a:buClr>
              <a:buSzPts val="1620"/>
              <a:buFont typeface="Arial"/>
              <a:buNone/>
              <a:defRPr sz="1800" b="0" i="0" u="none" strike="noStrike" cap="none">
                <a:solidFill>
                  <a:srgbClr val="888888"/>
                </a:solidFill>
                <a:latin typeface="Arial"/>
                <a:ea typeface="Arial"/>
                <a:cs typeface="Arial"/>
                <a:sym typeface="Arial"/>
              </a:defRPr>
            </a:lvl2pPr>
            <a:lvl3pPr marL="1371600" marR="0" lvl="2" indent="-228600" algn="l" rtl="0">
              <a:spcBef>
                <a:spcPts val="600"/>
              </a:spcBef>
              <a:spcAft>
                <a:spcPts val="0"/>
              </a:spcAft>
              <a:buClr>
                <a:srgbClr val="888888"/>
              </a:buClr>
              <a:buSzPts val="1440"/>
              <a:buFont typeface="Arial"/>
              <a:buNone/>
              <a:defRPr sz="1600" b="0" i="0" u="none" strike="noStrike" cap="none">
                <a:solidFill>
                  <a:srgbClr val="888888"/>
                </a:solidFill>
                <a:latin typeface="Arial"/>
                <a:ea typeface="Arial"/>
                <a:cs typeface="Arial"/>
                <a:sym typeface="Arial"/>
              </a:defRPr>
            </a:lvl3pPr>
            <a:lvl4pPr marL="1828800" marR="0" lvl="3" indent="-228600" algn="l" rtl="0">
              <a:spcBef>
                <a:spcPts val="6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with dark bar">
  <p:cSld name="Title with dark bar">
    <p:spTree>
      <p:nvGrpSpPr>
        <p:cNvPr id="1" name="Shape 21"/>
        <p:cNvGrpSpPr/>
        <p:nvPr/>
      </p:nvGrpSpPr>
      <p:grpSpPr>
        <a:xfrm>
          <a:off x="0" y="0"/>
          <a:ext cx="0" cy="0"/>
          <a:chOff x="0" y="0"/>
          <a:chExt cx="0" cy="0"/>
        </a:xfrm>
      </p:grpSpPr>
      <p:sp>
        <p:nvSpPr>
          <p:cNvPr id="22" name="Google Shape;22;p7"/>
          <p:cNvSpPr txBox="1">
            <a:spLocks noGrp="1"/>
          </p:cNvSpPr>
          <p:nvPr>
            <p:ph type="ctrTitle"/>
          </p:nvPr>
        </p:nvSpPr>
        <p:spPr>
          <a:xfrm>
            <a:off x="0" y="2229681"/>
            <a:ext cx="9144000" cy="684139"/>
          </a:xfrm>
          <a:prstGeom prst="rect">
            <a:avLst/>
          </a:prstGeom>
          <a:solidFill>
            <a:schemeClr val="dk1">
              <a:alpha val="42745"/>
            </a:schemeClr>
          </a:solidFill>
          <a:ln>
            <a:noFill/>
          </a:ln>
        </p:spPr>
        <p:txBody>
          <a:bodyPr spcFirstLastPara="1" wrap="square" lIns="0" tIns="0" rIns="0" bIns="0" anchor="ctr" anchorCtr="0"/>
          <a:lstStyle>
            <a:lvl1pPr marR="0" lvl="0" algn="ctr" rtl="0">
              <a:spcBef>
                <a:spcPts val="0"/>
              </a:spcBef>
              <a:spcAft>
                <a:spcPts val="0"/>
              </a:spcAft>
              <a:buClr>
                <a:srgbClr val="FFFFFF"/>
              </a:buClr>
              <a:buSzPts val="3200"/>
              <a:buFont typeface="Arial"/>
              <a:buNone/>
              <a:defRPr sz="32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457200" y="314347"/>
            <a:ext cx="8229600" cy="748882"/>
          </a:xfrm>
          <a:prstGeom prst="rect">
            <a:avLst/>
          </a:prstGeom>
          <a:noFill/>
          <a:ln>
            <a:noFill/>
          </a:ln>
        </p:spPr>
        <p:txBody>
          <a:bodyPr spcFirstLastPara="1" wrap="square" lIns="0" tIns="0" rIns="0" bIns="0" anchor="ctr" anchorCtr="0"/>
          <a:lstStyle>
            <a:lvl1pPr marR="0" lvl="0" algn="l" rtl="0">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8"/>
          <p:cNvSpPr txBox="1">
            <a:spLocks noGrp="1"/>
          </p:cNvSpPr>
          <p:nvPr>
            <p:ph type="body" idx="1"/>
          </p:nvPr>
        </p:nvSpPr>
        <p:spPr>
          <a:xfrm>
            <a:off x="457200" y="1200150"/>
            <a:ext cx="8229600" cy="3542353"/>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42900" algn="l" rtl="0">
              <a:spcBef>
                <a:spcPts val="6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6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9"/>
          <p:cNvSpPr txBox="1">
            <a:spLocks noGrp="1"/>
          </p:cNvSpPr>
          <p:nvPr>
            <p:ph type="title"/>
          </p:nvPr>
        </p:nvSpPr>
        <p:spPr>
          <a:xfrm>
            <a:off x="457200" y="314347"/>
            <a:ext cx="8229600" cy="748882"/>
          </a:xfrm>
          <a:prstGeom prst="rect">
            <a:avLst/>
          </a:prstGeom>
          <a:noFill/>
          <a:ln>
            <a:noFill/>
          </a:ln>
        </p:spPr>
        <p:txBody>
          <a:bodyPr spcFirstLastPara="1" wrap="square" lIns="0" tIns="0" rIns="0" bIns="0" anchor="ctr" anchorCtr="0"/>
          <a:lstStyle>
            <a:lvl1pPr marR="0" lvl="0" algn="l" rtl="0">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314347"/>
            <a:ext cx="8229600" cy="748882"/>
          </a:xfrm>
          <a:prstGeom prst="rect">
            <a:avLst/>
          </a:prstGeom>
          <a:noFill/>
          <a:ln>
            <a:noFill/>
          </a:ln>
        </p:spPr>
        <p:txBody>
          <a:bodyPr spcFirstLastPara="1" wrap="square" lIns="0" tIns="0" rIns="0" bIns="0" anchor="ctr" anchorCtr="0"/>
          <a:lstStyle>
            <a:lvl1pPr marR="0" lvl="0" algn="l" rtl="0">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00150"/>
            <a:ext cx="8229600" cy="3542353"/>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42900" algn="l" rtl="0">
              <a:spcBef>
                <a:spcPts val="6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6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3" name="Picture 2">
            <a:extLst>
              <a:ext uri="{FF2B5EF4-FFF2-40B4-BE49-F238E27FC236}">
                <a16:creationId xmlns:a16="http://schemas.microsoft.com/office/drawing/2014/main" id="{3E0A046D-FE1D-4248-9236-1DC2FE366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94" name="Google Shape;94;p19"/>
          <p:cNvSpPr txBox="1">
            <a:spLocks noGrp="1"/>
          </p:cNvSpPr>
          <p:nvPr>
            <p:ph type="body" idx="1"/>
          </p:nvPr>
        </p:nvSpPr>
        <p:spPr>
          <a:xfrm>
            <a:off x="5655141" y="1636377"/>
            <a:ext cx="2861329" cy="1870746"/>
          </a:xfrm>
          <a:prstGeom prst="rect">
            <a:avLst/>
          </a:prstGeom>
          <a:solidFill>
            <a:schemeClr val="dk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lt1"/>
              </a:buClr>
              <a:buSzPts val="2000"/>
              <a:buFont typeface="Arial"/>
              <a:buNone/>
            </a:pPr>
            <a:r>
              <a:rPr lang="en-US" sz="2000" b="1" i="0" u="none" strike="noStrike" cap="none" dirty="0">
                <a:solidFill>
                  <a:schemeClr val="lt1"/>
                </a:solidFill>
                <a:latin typeface="Arial"/>
                <a:ea typeface="Arial"/>
                <a:cs typeface="Arial"/>
                <a:sym typeface="Arial"/>
              </a:rPr>
              <a:t>Infrastructure</a:t>
            </a:r>
          </a:p>
          <a:p>
            <a:pPr marL="0" marR="0" lvl="0" indent="0" algn="l" rtl="0">
              <a:spcBef>
                <a:spcPts val="0"/>
              </a:spcBef>
              <a:spcAft>
                <a:spcPts val="0"/>
              </a:spcAft>
              <a:buClr>
                <a:schemeClr val="lt1"/>
              </a:buClr>
              <a:buSzPts val="2000"/>
              <a:buFont typeface="Arial"/>
              <a:buNone/>
            </a:pPr>
            <a:r>
              <a:rPr lang="en-US" dirty="0"/>
              <a:t>Building a public and political will for forest-friendly infrastructure solutions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0"/>
          <p:cNvPicPr preferRelativeResize="0"/>
          <p:nvPr/>
        </p:nvPicPr>
        <p:blipFill rotWithShape="1">
          <a:blip r:embed="rId3">
            <a:alphaModFix/>
          </a:blip>
          <a:srcRect/>
          <a:stretch/>
        </p:blipFill>
        <p:spPr>
          <a:xfrm>
            <a:off x="0" y="-1436046"/>
            <a:ext cx="10110318" cy="6727574"/>
          </a:xfrm>
          <a:prstGeom prst="rect">
            <a:avLst/>
          </a:prstGeom>
          <a:noFill/>
          <a:ln>
            <a:noFill/>
          </a:ln>
        </p:spPr>
      </p:pic>
      <p:sp>
        <p:nvSpPr>
          <p:cNvPr id="101" name="Google Shape;101;p20"/>
          <p:cNvSpPr txBox="1">
            <a:spLocks noGrp="1"/>
          </p:cNvSpPr>
          <p:nvPr>
            <p:ph type="body" idx="1"/>
          </p:nvPr>
        </p:nvSpPr>
        <p:spPr>
          <a:xfrm>
            <a:off x="717941" y="1210670"/>
            <a:ext cx="2939659" cy="1200329"/>
          </a:xfrm>
          <a:prstGeom prst="rect">
            <a:avLst/>
          </a:prstGeom>
          <a:solidFill>
            <a:schemeClr val="dk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lt1"/>
              </a:buClr>
              <a:buSzPts val="2000"/>
              <a:buFont typeface="Arial"/>
              <a:buNone/>
            </a:pPr>
            <a:r>
              <a:rPr lang="en-US" sz="2000" b="1" i="0" u="none" strike="noStrike" cap="none" dirty="0">
                <a:solidFill>
                  <a:schemeClr val="lt1"/>
                </a:solidFill>
                <a:latin typeface="Arial"/>
                <a:ea typeface="Arial"/>
                <a:cs typeface="Arial"/>
                <a:sym typeface="Arial"/>
              </a:rPr>
              <a:t>Forest and Climate</a:t>
            </a:r>
          </a:p>
          <a:p>
            <a:pPr marL="0" marR="0" lvl="0" indent="0" algn="l" rtl="0">
              <a:spcBef>
                <a:spcPts val="0"/>
              </a:spcBef>
              <a:spcAft>
                <a:spcPts val="0"/>
              </a:spcAft>
              <a:buClr>
                <a:schemeClr val="lt1"/>
              </a:buClr>
              <a:buSzPts val="2000"/>
              <a:buFont typeface="Arial"/>
              <a:buNone/>
            </a:pPr>
            <a:r>
              <a:rPr lang="en-US" sz="2000" b="0" i="0" u="none" strike="noStrike" cap="none" dirty="0">
                <a:solidFill>
                  <a:schemeClr val="lt1"/>
                </a:solidFill>
                <a:latin typeface="Arial"/>
                <a:ea typeface="Arial"/>
                <a:cs typeface="Arial"/>
                <a:sym typeface="Arial"/>
              </a:rPr>
              <a:t>Stopping illegal and unsustainable logging</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1"/>
          <p:cNvPicPr preferRelativeResize="0"/>
          <p:nvPr/>
        </p:nvPicPr>
        <p:blipFill rotWithShape="1">
          <a:blip r:embed="rId3">
            <a:alphaModFix/>
          </a:blip>
          <a:srcRect/>
          <a:stretch/>
        </p:blipFill>
        <p:spPr>
          <a:xfrm>
            <a:off x="-1" y="-1163300"/>
            <a:ext cx="9460199" cy="6306800"/>
          </a:xfrm>
          <a:prstGeom prst="rect">
            <a:avLst/>
          </a:prstGeom>
          <a:noFill/>
          <a:ln>
            <a:noFill/>
          </a:ln>
        </p:spPr>
      </p:pic>
      <p:sp>
        <p:nvSpPr>
          <p:cNvPr id="108" name="Google Shape;108;p21"/>
          <p:cNvSpPr txBox="1">
            <a:spLocks noGrp="1"/>
          </p:cNvSpPr>
          <p:nvPr>
            <p:ph type="body" idx="1"/>
          </p:nvPr>
        </p:nvSpPr>
        <p:spPr>
          <a:xfrm>
            <a:off x="339071" y="914552"/>
            <a:ext cx="3157164" cy="2151095"/>
          </a:xfrm>
          <a:prstGeom prst="rect">
            <a:avLst/>
          </a:prstGeom>
          <a:solidFill>
            <a:schemeClr val="dk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lt1"/>
              </a:buClr>
              <a:buSzPts val="2000"/>
              <a:buFont typeface="Arial"/>
              <a:buNone/>
            </a:pPr>
            <a:r>
              <a:rPr lang="en-US" sz="2000" b="1" i="0" u="none" strike="noStrike" cap="none" dirty="0">
                <a:solidFill>
                  <a:schemeClr val="lt1"/>
                </a:solidFill>
                <a:latin typeface="Arial"/>
                <a:ea typeface="Arial"/>
                <a:cs typeface="Arial"/>
                <a:sym typeface="Arial"/>
              </a:rPr>
              <a:t>Forest Positive</a:t>
            </a:r>
          </a:p>
          <a:p>
            <a:pPr marL="0" marR="0" lvl="0" indent="0" algn="l" rtl="0">
              <a:spcBef>
                <a:spcPts val="0"/>
              </a:spcBef>
              <a:spcAft>
                <a:spcPts val="0"/>
              </a:spcAft>
              <a:buClr>
                <a:schemeClr val="lt1"/>
              </a:buClr>
              <a:buSzPts val="2000"/>
              <a:buFont typeface="Arial"/>
              <a:buNone/>
            </a:pPr>
            <a:r>
              <a:rPr lang="en-US" sz="2000" b="0" i="0" u="none" strike="noStrike" cap="none" dirty="0">
                <a:solidFill>
                  <a:schemeClr val="lt1"/>
                </a:solidFill>
                <a:latin typeface="Arial"/>
                <a:ea typeface="Arial"/>
                <a:cs typeface="Arial"/>
                <a:sym typeface="Arial"/>
              </a:rPr>
              <a:t>Partnering with businesses from many sectors to support forest conservation</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3"/>
          <p:cNvPicPr preferRelativeResize="0"/>
          <p:nvPr/>
        </p:nvPicPr>
        <p:blipFill rotWithShape="1">
          <a:blip r:embed="rId3">
            <a:alphaModFix/>
          </a:blip>
          <a:srcRect/>
          <a:stretch/>
        </p:blipFill>
        <p:spPr>
          <a:xfrm>
            <a:off x="0" y="67455"/>
            <a:ext cx="9511606" cy="6440150"/>
          </a:xfrm>
          <a:prstGeom prst="rect">
            <a:avLst/>
          </a:prstGeom>
          <a:noFill/>
          <a:ln>
            <a:noFill/>
          </a:ln>
        </p:spPr>
      </p:pic>
      <p:sp>
        <p:nvSpPr>
          <p:cNvPr id="122" name="Google Shape;122;p23"/>
          <p:cNvSpPr txBox="1">
            <a:spLocks noGrp="1"/>
          </p:cNvSpPr>
          <p:nvPr>
            <p:ph type="ctrTitle"/>
          </p:nvPr>
        </p:nvSpPr>
        <p:spPr>
          <a:xfrm>
            <a:off x="0" y="985497"/>
            <a:ext cx="9144000" cy="684139"/>
          </a:xfrm>
          <a:prstGeom prst="rect">
            <a:avLst/>
          </a:prstGeom>
          <a:solidFill>
            <a:schemeClr val="lt1">
              <a:alpha val="42745"/>
            </a:schemeClr>
          </a:solidFill>
          <a:ln>
            <a:noFill/>
          </a:ln>
        </p:spPr>
        <p:txBody>
          <a:bodyPr spcFirstLastPara="1" wrap="square" lIns="0" tIns="0" rIns="0" bIns="0" anchor="ctr" anchorCtr="0">
            <a:noAutofit/>
          </a:bodyPr>
          <a:lstStyle/>
          <a:p>
            <a:pPr marL="0" marR="0" lvl="0" indent="0" algn="ctr" rtl="0">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Permanently protecting forests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2B47"/>
        </a:solidFill>
        <a:effectLst/>
      </p:bgPr>
    </p:bg>
    <p:spTree>
      <p:nvGrpSpPr>
        <p:cNvPr id="1" name="Shape 127"/>
        <p:cNvGrpSpPr/>
        <p:nvPr/>
      </p:nvGrpSpPr>
      <p:grpSpPr>
        <a:xfrm>
          <a:off x="0" y="0"/>
          <a:ext cx="0" cy="0"/>
          <a:chOff x="0" y="0"/>
          <a:chExt cx="0" cy="0"/>
        </a:xfrm>
      </p:grpSpPr>
      <p:sp>
        <p:nvSpPr>
          <p:cNvPr id="128" name="Google Shape;128;p24"/>
          <p:cNvSpPr txBox="1"/>
          <p:nvPr/>
        </p:nvSpPr>
        <p:spPr>
          <a:xfrm>
            <a:off x="457200" y="435191"/>
            <a:ext cx="4751283" cy="51211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0" i="0" u="none" strike="noStrike" cap="none">
                <a:solidFill>
                  <a:schemeClr val="lt1"/>
                </a:solidFill>
                <a:latin typeface="Arial"/>
                <a:ea typeface="Arial"/>
                <a:cs typeface="Arial"/>
                <a:sym typeface="Arial"/>
              </a:rPr>
              <a:t>Major Projects</a:t>
            </a:r>
            <a:endParaRPr/>
          </a:p>
        </p:txBody>
      </p:sp>
      <p:pic>
        <p:nvPicPr>
          <p:cNvPr id="129" name="Google Shape;129;p24"/>
          <p:cNvPicPr preferRelativeResize="0"/>
          <p:nvPr/>
        </p:nvPicPr>
        <p:blipFill rotWithShape="1">
          <a:blip r:embed="rId3">
            <a:alphaModFix/>
          </a:blip>
          <a:srcRect/>
          <a:stretch/>
        </p:blipFill>
        <p:spPr>
          <a:xfrm>
            <a:off x="424293" y="1351361"/>
            <a:ext cx="2606040" cy="2603431"/>
          </a:xfrm>
          <a:prstGeom prst="rect">
            <a:avLst/>
          </a:prstGeom>
          <a:noFill/>
          <a:ln>
            <a:noFill/>
          </a:ln>
        </p:spPr>
      </p:pic>
      <p:sp>
        <p:nvSpPr>
          <p:cNvPr id="132" name="Google Shape;132;p24"/>
          <p:cNvSpPr txBox="1"/>
          <p:nvPr/>
        </p:nvSpPr>
        <p:spPr>
          <a:xfrm>
            <a:off x="424294" y="4054838"/>
            <a:ext cx="260604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Changing the global rubber market</a:t>
            </a:r>
            <a:endParaRPr/>
          </a:p>
        </p:txBody>
      </p:sp>
      <p:sp>
        <p:nvSpPr>
          <p:cNvPr id="133" name="Google Shape;133;p24"/>
          <p:cNvSpPr txBox="1"/>
          <p:nvPr/>
        </p:nvSpPr>
        <p:spPr>
          <a:xfrm>
            <a:off x="3182734" y="4054837"/>
            <a:ext cx="260604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lt1"/>
                </a:solidFill>
                <a:latin typeface="Arial"/>
                <a:ea typeface="Arial"/>
                <a:cs typeface="Arial"/>
                <a:sym typeface="Arial"/>
              </a:rPr>
              <a:t>Protecting Colombia’s land resources</a:t>
            </a:r>
            <a:endParaRPr dirty="0"/>
          </a:p>
        </p:txBody>
      </p:sp>
      <p:sp>
        <p:nvSpPr>
          <p:cNvPr id="134" name="Google Shape;134;p24"/>
          <p:cNvSpPr txBox="1"/>
          <p:nvPr/>
        </p:nvSpPr>
        <p:spPr>
          <a:xfrm>
            <a:off x="6113666" y="4054837"/>
            <a:ext cx="260604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lt1"/>
                </a:solidFill>
                <a:latin typeface="Arial"/>
                <a:ea typeface="Arial"/>
                <a:cs typeface="Arial"/>
                <a:sym typeface="Arial"/>
              </a:rPr>
              <a:t>Preserving natural capital in Mozambique</a:t>
            </a:r>
            <a:endParaRPr dirty="0"/>
          </a:p>
        </p:txBody>
      </p:sp>
      <p:pic>
        <p:nvPicPr>
          <p:cNvPr id="1026" name="Picture 2" descr="Mangrove roots">
            <a:extLst>
              <a:ext uri="{FF2B5EF4-FFF2-40B4-BE49-F238E27FC236}">
                <a16:creationId xmlns:a16="http://schemas.microsoft.com/office/drawing/2014/main" id="{572EC869-D475-4788-BBBF-50430C83132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268980" y="1351361"/>
            <a:ext cx="2606040" cy="26072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rl filling buckets">
            <a:extLst>
              <a:ext uri="{FF2B5EF4-FFF2-40B4-BE49-F238E27FC236}">
                <a16:creationId xmlns:a16="http://schemas.microsoft.com/office/drawing/2014/main" id="{CBBF45AB-075B-40C0-8256-48D984E4121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113666" y="1350884"/>
            <a:ext cx="2606040" cy="26034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5"/>
          <p:cNvPicPr preferRelativeResize="0"/>
          <p:nvPr/>
        </p:nvPicPr>
        <p:blipFill rotWithShape="1">
          <a:blip r:embed="rId3">
            <a:alphaModFix/>
          </a:blip>
          <a:srcRect/>
          <a:stretch/>
        </p:blipFill>
        <p:spPr>
          <a:xfrm>
            <a:off x="0" y="-285578"/>
            <a:ext cx="9586210" cy="6398795"/>
          </a:xfrm>
          <a:prstGeom prst="rect">
            <a:avLst/>
          </a:prstGeom>
          <a:noFill/>
          <a:ln>
            <a:noFill/>
          </a:ln>
        </p:spPr>
      </p:pic>
      <p:sp>
        <p:nvSpPr>
          <p:cNvPr id="141" name="Google Shape;141;p25"/>
          <p:cNvSpPr txBox="1">
            <a:spLocks noGrp="1"/>
          </p:cNvSpPr>
          <p:nvPr>
            <p:ph type="ctrTitle"/>
          </p:nvPr>
        </p:nvSpPr>
        <p:spPr>
          <a:xfrm>
            <a:off x="0" y="2229681"/>
            <a:ext cx="9144000" cy="684139"/>
          </a:xfrm>
          <a:prstGeom prst="rect">
            <a:avLst/>
          </a:prstGeom>
          <a:solidFill>
            <a:schemeClr val="lt1">
              <a:alpha val="42745"/>
            </a:schemeClr>
          </a:solidFill>
          <a:ln>
            <a:noFill/>
          </a:ln>
        </p:spPr>
        <p:txBody>
          <a:bodyPr spcFirstLastPara="1" wrap="square" lIns="0" tIns="0" rIns="0" bIns="0" anchor="ctr" anchorCtr="0">
            <a:noAutofit/>
          </a:bodyPr>
          <a:lstStyle/>
          <a:p>
            <a:pPr marL="0" marR="0" lvl="0" indent="0" algn="ctr" rtl="0">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worldwildlife.org/initiatives/forests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p:nvPr/>
        </p:nvSpPr>
        <p:spPr>
          <a:xfrm>
            <a:off x="463749" y="524604"/>
            <a:ext cx="8248313" cy="423662"/>
          </a:xfrm>
          <a:prstGeom prst="rect">
            <a:avLst/>
          </a:prstGeom>
          <a:noFill/>
          <a:ln>
            <a:noFill/>
          </a:ln>
        </p:spPr>
        <p:txBody>
          <a:bodyPr spcFirstLastPara="1" wrap="square" lIns="0" tIns="0" rIns="0" bIns="0" anchor="ctr" anchorCtr="0">
            <a:noAutofit/>
          </a:bodyPr>
          <a:lstStyle/>
          <a:p>
            <a:pPr marL="0" marR="0" lvl="0" indent="0" algn="just" rtl="0">
              <a:spcBef>
                <a:spcPts val="0"/>
              </a:spcBef>
              <a:spcAft>
                <a:spcPts val="0"/>
              </a:spcAft>
              <a:buNone/>
            </a:pPr>
            <a:r>
              <a:rPr lang="en-US" sz="1800">
                <a:solidFill>
                  <a:srgbClr val="31859C"/>
                </a:solidFill>
                <a:latin typeface="Arial"/>
                <a:ea typeface="Arial"/>
                <a:cs typeface="Arial"/>
                <a:sym typeface="Arial"/>
              </a:rPr>
              <a:t>Photo Credits</a:t>
            </a:r>
            <a:endParaRPr/>
          </a:p>
        </p:txBody>
      </p:sp>
      <p:sp>
        <p:nvSpPr>
          <p:cNvPr id="148" name="Google Shape;148;p26"/>
          <p:cNvSpPr txBox="1"/>
          <p:nvPr/>
        </p:nvSpPr>
        <p:spPr>
          <a:xfrm>
            <a:off x="463749" y="1201890"/>
            <a:ext cx="8244965" cy="36472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800"/>
              <a:buFont typeface="Arial"/>
              <a:buNone/>
            </a:pPr>
            <a:r>
              <a:rPr lang="en-US" sz="800" b="1" dirty="0">
                <a:solidFill>
                  <a:schemeClr val="dk1"/>
                </a:solidFill>
                <a:latin typeface="Arial"/>
                <a:ea typeface="Arial"/>
                <a:cs typeface="Arial"/>
                <a:sym typeface="Arial"/>
              </a:rPr>
              <a:t>Page 2: </a:t>
            </a:r>
            <a:r>
              <a:rPr lang="en-US" sz="800" dirty="0">
                <a:solidFill>
                  <a:schemeClr val="dk1"/>
                </a:solidFill>
                <a:latin typeface="Arial"/>
                <a:ea typeface="Arial"/>
                <a:cs typeface="Arial"/>
                <a:sym typeface="Arial"/>
              </a:rPr>
              <a:t>© Day's Edge Productions / WWF-US </a:t>
            </a:r>
            <a:endParaRPr dirty="0"/>
          </a:p>
          <a:p>
            <a:pPr marL="0" marR="0" lvl="0" indent="0" algn="l" rtl="0">
              <a:spcBef>
                <a:spcPts val="200"/>
              </a:spcBef>
              <a:spcAft>
                <a:spcPts val="0"/>
              </a:spcAft>
              <a:buClr>
                <a:schemeClr val="dk1"/>
              </a:buClr>
              <a:buSzPts val="800"/>
              <a:buFont typeface="Arial"/>
              <a:buNone/>
            </a:pPr>
            <a:r>
              <a:rPr lang="en-US" sz="800" b="1" dirty="0">
                <a:solidFill>
                  <a:schemeClr val="dk1"/>
                </a:solidFill>
                <a:latin typeface="Arial"/>
                <a:ea typeface="Arial"/>
                <a:cs typeface="Arial"/>
                <a:sym typeface="Arial"/>
              </a:rPr>
              <a:t>Page 3:</a:t>
            </a:r>
            <a:r>
              <a:rPr lang="en-US" sz="800" dirty="0">
                <a:solidFill>
                  <a:schemeClr val="dk1"/>
                </a:solidFill>
                <a:latin typeface="Arial"/>
                <a:ea typeface="Arial"/>
                <a:cs typeface="Arial"/>
                <a:sym typeface="Arial"/>
              </a:rPr>
              <a:t> © </a:t>
            </a:r>
            <a:r>
              <a:rPr lang="en-US" sz="800" dirty="0" err="1">
                <a:solidFill>
                  <a:schemeClr val="dk1"/>
                </a:solidFill>
                <a:latin typeface="Arial"/>
                <a:ea typeface="Arial"/>
                <a:cs typeface="Arial"/>
                <a:sym typeface="Arial"/>
              </a:rPr>
              <a:t>Karine</a:t>
            </a:r>
            <a:r>
              <a:rPr lang="en-US" sz="800" dirty="0">
                <a:solidFill>
                  <a:schemeClr val="dk1"/>
                </a:solidFill>
                <a:latin typeface="Arial"/>
                <a:ea typeface="Arial"/>
                <a:cs typeface="Arial"/>
                <a:sym typeface="Arial"/>
              </a:rPr>
              <a:t> Aigner/WWF-US </a:t>
            </a:r>
            <a:endParaRPr dirty="0"/>
          </a:p>
          <a:p>
            <a:pPr marL="0" marR="0" lvl="0" indent="0" algn="l" rtl="0">
              <a:spcBef>
                <a:spcPts val="200"/>
              </a:spcBef>
              <a:spcAft>
                <a:spcPts val="0"/>
              </a:spcAft>
              <a:buClr>
                <a:schemeClr val="dk1"/>
              </a:buClr>
              <a:buSzPts val="800"/>
              <a:buFont typeface="Arial"/>
              <a:buNone/>
            </a:pPr>
            <a:r>
              <a:rPr lang="en-US" sz="800" b="1" dirty="0">
                <a:solidFill>
                  <a:schemeClr val="dk1"/>
                </a:solidFill>
                <a:latin typeface="Arial"/>
                <a:ea typeface="Arial"/>
                <a:cs typeface="Arial"/>
                <a:sym typeface="Arial"/>
              </a:rPr>
              <a:t>Page 4: </a:t>
            </a:r>
            <a:r>
              <a:rPr lang="en-US" sz="800" dirty="0">
                <a:solidFill>
                  <a:schemeClr val="dk1"/>
                </a:solidFill>
                <a:latin typeface="Arial"/>
                <a:ea typeface="Arial"/>
                <a:cs typeface="Arial"/>
                <a:sym typeface="Arial"/>
              </a:rPr>
              <a:t>© Adam </a:t>
            </a:r>
            <a:r>
              <a:rPr lang="en-US" sz="800" dirty="0" err="1">
                <a:solidFill>
                  <a:schemeClr val="dk1"/>
                </a:solidFill>
                <a:latin typeface="Arial"/>
                <a:ea typeface="Arial"/>
                <a:cs typeface="Arial"/>
                <a:sym typeface="Arial"/>
              </a:rPr>
              <a:t>Oswell</a:t>
            </a:r>
            <a:r>
              <a:rPr lang="en-US" sz="800" dirty="0">
                <a:solidFill>
                  <a:schemeClr val="dk1"/>
                </a:solidFill>
                <a:latin typeface="Arial"/>
                <a:ea typeface="Arial"/>
                <a:cs typeface="Arial"/>
                <a:sym typeface="Arial"/>
              </a:rPr>
              <a:t> / WWF-Thailand</a:t>
            </a: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r>
              <a:rPr lang="en-US" sz="800" b="1" dirty="0">
                <a:solidFill>
                  <a:schemeClr val="dk1"/>
                </a:solidFill>
                <a:latin typeface="Arial"/>
                <a:ea typeface="Arial"/>
                <a:cs typeface="Arial"/>
                <a:sym typeface="Arial"/>
              </a:rPr>
              <a:t>Page 5:</a:t>
            </a:r>
            <a:r>
              <a:rPr lang="en-US" sz="800" dirty="0">
                <a:solidFill>
                  <a:schemeClr val="dk1"/>
                </a:solidFill>
                <a:latin typeface="Arial"/>
                <a:ea typeface="Arial"/>
                <a:cs typeface="Arial"/>
                <a:sym typeface="Arial"/>
              </a:rPr>
              <a:t> © Christy Frank </a:t>
            </a:r>
            <a:endParaRPr dirty="0"/>
          </a:p>
          <a:p>
            <a:pPr marL="0" marR="0" lvl="0" indent="0" algn="l" rtl="0">
              <a:spcBef>
                <a:spcPts val="200"/>
              </a:spcBef>
              <a:spcAft>
                <a:spcPts val="0"/>
              </a:spcAft>
              <a:buClr>
                <a:schemeClr val="dk1"/>
              </a:buClr>
              <a:buSzPts val="800"/>
              <a:buFont typeface="Arial"/>
              <a:buNone/>
            </a:pPr>
            <a:r>
              <a:rPr lang="en-US" sz="800" b="1" dirty="0">
                <a:solidFill>
                  <a:schemeClr val="dk1"/>
                </a:solidFill>
                <a:latin typeface="Arial"/>
                <a:ea typeface="Arial"/>
                <a:cs typeface="Arial"/>
                <a:sym typeface="Arial"/>
              </a:rPr>
              <a:t>Page 6:</a:t>
            </a:r>
            <a:r>
              <a:rPr lang="en-US" sz="800" dirty="0">
                <a:solidFill>
                  <a:schemeClr val="dk1"/>
                </a:solidFill>
                <a:latin typeface="Arial"/>
                <a:ea typeface="Arial"/>
                <a:cs typeface="Arial"/>
                <a:sym typeface="Arial"/>
              </a:rPr>
              <a:t> © Nicolas </a:t>
            </a:r>
            <a:r>
              <a:rPr lang="en-US" sz="800" dirty="0" err="1">
                <a:solidFill>
                  <a:schemeClr val="dk1"/>
                </a:solidFill>
                <a:latin typeface="Arial"/>
                <a:ea typeface="Arial"/>
                <a:cs typeface="Arial"/>
                <a:sym typeface="Arial"/>
              </a:rPr>
              <a:t>Villaume</a:t>
            </a:r>
            <a:r>
              <a:rPr lang="en-US" sz="800" dirty="0">
                <a:solidFill>
                  <a:schemeClr val="dk1"/>
                </a:solidFill>
                <a:latin typeface="Arial"/>
                <a:ea typeface="Arial"/>
                <a:cs typeface="Arial"/>
                <a:sym typeface="Arial"/>
              </a:rPr>
              <a:t> / WWF-US </a:t>
            </a:r>
            <a:endParaRPr dirty="0"/>
          </a:p>
          <a:p>
            <a:pPr marL="0" marR="0" lvl="0" indent="0" algn="l" rtl="0">
              <a:spcBef>
                <a:spcPts val="200"/>
              </a:spcBef>
              <a:spcAft>
                <a:spcPts val="0"/>
              </a:spcAft>
              <a:buClr>
                <a:schemeClr val="dk1"/>
              </a:buClr>
              <a:buSzPts val="800"/>
              <a:buFont typeface="Arial"/>
              <a:buNone/>
            </a:pPr>
            <a:r>
              <a:rPr lang="en-US" sz="800" b="1" dirty="0">
                <a:solidFill>
                  <a:schemeClr val="dk1"/>
                </a:solidFill>
                <a:latin typeface="Arial"/>
                <a:ea typeface="Arial"/>
                <a:cs typeface="Arial"/>
                <a:sym typeface="Arial"/>
              </a:rPr>
              <a:t>Page 7: </a:t>
            </a:r>
            <a:r>
              <a:rPr lang="en-US" sz="800" dirty="0">
                <a:solidFill>
                  <a:schemeClr val="dk1"/>
                </a:solidFill>
                <a:latin typeface="Arial"/>
                <a:ea typeface="Arial"/>
                <a:cs typeface="Arial"/>
                <a:sym typeface="Arial"/>
              </a:rPr>
              <a:t>© Adriano </a:t>
            </a:r>
            <a:r>
              <a:rPr lang="en-US" sz="800" dirty="0" err="1">
                <a:solidFill>
                  <a:schemeClr val="dk1"/>
                </a:solidFill>
                <a:latin typeface="Arial"/>
                <a:ea typeface="Arial"/>
                <a:cs typeface="Arial"/>
                <a:sym typeface="Arial"/>
              </a:rPr>
              <a:t>Gambarini</a:t>
            </a:r>
            <a:r>
              <a:rPr lang="en-US" sz="800" dirty="0">
                <a:solidFill>
                  <a:schemeClr val="dk1"/>
                </a:solidFill>
                <a:latin typeface="Arial"/>
                <a:ea typeface="Arial"/>
                <a:cs typeface="Arial"/>
                <a:sym typeface="Arial"/>
              </a:rPr>
              <a:t> / WWF-Brazil</a:t>
            </a: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r>
              <a:rPr lang="en-US" sz="800" b="1" dirty="0">
                <a:solidFill>
                  <a:schemeClr val="dk1"/>
                </a:solidFill>
                <a:latin typeface="Arial"/>
                <a:ea typeface="Arial"/>
                <a:cs typeface="Arial"/>
                <a:sym typeface="Arial"/>
              </a:rPr>
              <a:t>Page 8:</a:t>
            </a:r>
            <a:r>
              <a:rPr lang="en-US" sz="800" dirty="0">
                <a:solidFill>
                  <a:schemeClr val="dk1"/>
                </a:solidFill>
                <a:latin typeface="Arial"/>
                <a:ea typeface="Arial"/>
                <a:cs typeface="Arial"/>
                <a:sym typeface="Arial"/>
              </a:rPr>
              <a:t> © Adam </a:t>
            </a:r>
            <a:r>
              <a:rPr lang="en-US" sz="800" dirty="0" err="1">
                <a:solidFill>
                  <a:schemeClr val="dk1"/>
                </a:solidFill>
                <a:latin typeface="Arial"/>
                <a:ea typeface="Arial"/>
                <a:cs typeface="Arial"/>
                <a:sym typeface="Arial"/>
              </a:rPr>
              <a:t>Oswell</a:t>
            </a:r>
            <a:r>
              <a:rPr lang="en-US" sz="800" dirty="0">
                <a:solidFill>
                  <a:schemeClr val="dk1"/>
                </a:solidFill>
                <a:latin typeface="Arial"/>
                <a:ea typeface="Arial"/>
                <a:cs typeface="Arial"/>
                <a:sym typeface="Arial"/>
              </a:rPr>
              <a:t> / WWF-Thailand</a:t>
            </a: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r>
              <a:rPr lang="en-US" sz="800" b="1" dirty="0">
                <a:solidFill>
                  <a:schemeClr val="dk1"/>
                </a:solidFill>
                <a:latin typeface="Arial"/>
                <a:ea typeface="Arial"/>
                <a:cs typeface="Arial"/>
                <a:sym typeface="Arial"/>
              </a:rPr>
              <a:t>Page 9:</a:t>
            </a:r>
            <a:r>
              <a:rPr lang="en-US" sz="800" dirty="0">
                <a:solidFill>
                  <a:schemeClr val="dk1"/>
                </a:solidFill>
                <a:latin typeface="Arial"/>
                <a:ea typeface="Arial"/>
                <a:cs typeface="Arial"/>
                <a:sym typeface="Arial"/>
              </a:rPr>
              <a:t> © Dipankar Ghose / WWF-India </a:t>
            </a:r>
            <a:endParaRPr dirty="0"/>
          </a:p>
          <a:p>
            <a:pPr lvl="0">
              <a:spcBef>
                <a:spcPts val="200"/>
              </a:spcBef>
              <a:buClr>
                <a:schemeClr val="dk1"/>
              </a:buClr>
              <a:buSzPts val="800"/>
            </a:pPr>
            <a:r>
              <a:rPr lang="en-US" sz="800" b="1" dirty="0">
                <a:solidFill>
                  <a:schemeClr val="dk1"/>
                </a:solidFill>
                <a:latin typeface="Arial"/>
                <a:ea typeface="Arial"/>
                <a:cs typeface="Arial"/>
                <a:sym typeface="Arial"/>
              </a:rPr>
              <a:t>Page 10:</a:t>
            </a:r>
            <a:r>
              <a:rPr lang="en-US" sz="800" dirty="0">
                <a:solidFill>
                  <a:schemeClr val="dk1"/>
                </a:solidFill>
                <a:latin typeface="Arial"/>
                <a:ea typeface="Arial"/>
                <a:cs typeface="Arial"/>
                <a:sym typeface="Arial"/>
              </a:rPr>
              <a:t> </a:t>
            </a:r>
            <a:r>
              <a:rPr lang="en-US" sz="800" dirty="0">
                <a:solidFill>
                  <a:schemeClr val="dk1"/>
                </a:solidFill>
              </a:rPr>
              <a:t>© Audra Melton / WWF-US</a:t>
            </a:r>
          </a:p>
          <a:p>
            <a:pPr lvl="0">
              <a:spcBef>
                <a:spcPts val="200"/>
              </a:spcBef>
              <a:buClr>
                <a:schemeClr val="dk1"/>
              </a:buClr>
              <a:buSzPts val="800"/>
            </a:pPr>
            <a:r>
              <a:rPr lang="en-US" sz="800" b="1" dirty="0">
                <a:solidFill>
                  <a:schemeClr val="dk1"/>
                </a:solidFill>
                <a:latin typeface="Arial"/>
                <a:ea typeface="Arial"/>
                <a:cs typeface="Arial"/>
                <a:sym typeface="Arial"/>
              </a:rPr>
              <a:t>Page 11: </a:t>
            </a:r>
            <a:r>
              <a:rPr lang="en-US" sz="800" dirty="0">
                <a:solidFill>
                  <a:schemeClr val="dk1"/>
                </a:solidFill>
                <a:latin typeface="Arial"/>
                <a:ea typeface="Arial"/>
                <a:cs typeface="Arial"/>
                <a:sym typeface="Arial"/>
              </a:rPr>
              <a:t>© Brandon Thibodeaux / WWF-US</a:t>
            </a:r>
            <a:endParaRPr dirty="0"/>
          </a:p>
          <a:p>
            <a:pPr marL="0" marR="0" lvl="0" indent="0" algn="l" rtl="0">
              <a:spcBef>
                <a:spcPts val="200"/>
              </a:spcBef>
              <a:spcAft>
                <a:spcPts val="0"/>
              </a:spcAft>
              <a:buClr>
                <a:schemeClr val="dk1"/>
              </a:buClr>
              <a:buSzPts val="800"/>
              <a:buFont typeface="Arial"/>
              <a:buNone/>
            </a:pPr>
            <a:r>
              <a:rPr lang="en-US" sz="800" b="1" dirty="0">
                <a:solidFill>
                  <a:schemeClr val="dk1"/>
                </a:solidFill>
                <a:latin typeface="Arial"/>
                <a:ea typeface="Arial"/>
                <a:cs typeface="Arial"/>
                <a:sym typeface="Arial"/>
              </a:rPr>
              <a:t>Page 12: </a:t>
            </a:r>
            <a:r>
              <a:rPr lang="en-US" sz="800" dirty="0">
                <a:solidFill>
                  <a:schemeClr val="dk1"/>
                </a:solidFill>
                <a:latin typeface="Arial"/>
                <a:ea typeface="Arial"/>
                <a:cs typeface="Arial"/>
                <a:sym typeface="Arial"/>
              </a:rPr>
              <a:t>© Jürgen Freund / WWF</a:t>
            </a: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r>
              <a:rPr lang="en-US" sz="800" b="1" dirty="0">
                <a:solidFill>
                  <a:schemeClr val="dk1"/>
                </a:solidFill>
                <a:latin typeface="Arial"/>
                <a:ea typeface="Arial"/>
                <a:cs typeface="Arial"/>
                <a:sym typeface="Arial"/>
              </a:rPr>
              <a:t>Page 13: </a:t>
            </a:r>
            <a:r>
              <a:rPr lang="en-US" sz="800" dirty="0">
                <a:solidFill>
                  <a:schemeClr val="dk1"/>
                </a:solidFill>
                <a:latin typeface="Arial"/>
                <a:ea typeface="Arial"/>
                <a:cs typeface="Arial"/>
                <a:sym typeface="Arial"/>
              </a:rPr>
              <a:t>© Phil Freeman / WWF-</a:t>
            </a:r>
            <a:r>
              <a:rPr lang="en-US" sz="800" dirty="0" err="1">
                <a:solidFill>
                  <a:schemeClr val="dk1"/>
                </a:solidFill>
                <a:latin typeface="Arial"/>
                <a:ea typeface="Arial"/>
                <a:cs typeface="Arial"/>
                <a:sym typeface="Arial"/>
              </a:rPr>
              <a:t>Aus</a:t>
            </a: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r>
              <a:rPr lang="en-US" sz="800" b="1" dirty="0">
                <a:solidFill>
                  <a:schemeClr val="dk1"/>
                </a:solidFill>
                <a:latin typeface="Arial"/>
                <a:ea typeface="Arial"/>
                <a:cs typeface="Arial"/>
                <a:sym typeface="Arial"/>
              </a:rPr>
              <a:t>Page 14: </a:t>
            </a:r>
            <a:r>
              <a:rPr lang="en-US" sz="800" dirty="0">
                <a:solidFill>
                  <a:schemeClr val="dk1"/>
                </a:solidFill>
                <a:latin typeface="Arial"/>
                <a:ea typeface="Arial"/>
                <a:cs typeface="Arial"/>
                <a:sym typeface="Arial"/>
              </a:rPr>
              <a:t>© </a:t>
            </a:r>
            <a:r>
              <a:rPr lang="en-US" sz="800" dirty="0" err="1">
                <a:solidFill>
                  <a:schemeClr val="dk1"/>
                </a:solidFill>
                <a:latin typeface="Arial"/>
                <a:ea typeface="Arial"/>
                <a:cs typeface="Arial"/>
                <a:sym typeface="Arial"/>
              </a:rPr>
              <a:t>Hkun</a:t>
            </a:r>
            <a:r>
              <a:rPr lang="en-US" sz="800" dirty="0">
                <a:solidFill>
                  <a:schemeClr val="dk1"/>
                </a:solidFill>
                <a:latin typeface="Arial"/>
                <a:ea typeface="Arial"/>
                <a:cs typeface="Arial"/>
                <a:sym typeface="Arial"/>
              </a:rPr>
              <a:t> Lat / WWF-US</a:t>
            </a:r>
            <a:endParaRPr dirty="0"/>
          </a:p>
          <a:p>
            <a:pPr marL="0" marR="0" lvl="0" indent="0" algn="l" rtl="0">
              <a:spcBef>
                <a:spcPts val="200"/>
              </a:spcBef>
              <a:spcAft>
                <a:spcPts val="0"/>
              </a:spcAft>
              <a:buClr>
                <a:schemeClr val="dk1"/>
              </a:buClr>
              <a:buSzPts val="800"/>
              <a:buFont typeface="Arial"/>
              <a:buNone/>
            </a:pPr>
            <a:r>
              <a:rPr lang="en-US" sz="800" b="1" dirty="0">
                <a:solidFill>
                  <a:schemeClr val="dk1"/>
                </a:solidFill>
                <a:latin typeface="Arial"/>
                <a:ea typeface="Arial"/>
                <a:cs typeface="Arial"/>
                <a:sym typeface="Arial"/>
              </a:rPr>
              <a:t>	 </a:t>
            </a:r>
            <a:r>
              <a:rPr lang="en-US" sz="800" dirty="0">
                <a:solidFill>
                  <a:schemeClr val="dk1"/>
                </a:solidFill>
                <a:latin typeface="Arial"/>
                <a:ea typeface="Arial"/>
                <a:cs typeface="Arial"/>
                <a:sym typeface="Arial"/>
              </a:rPr>
              <a:t>© Day’s Edge Productions</a:t>
            </a:r>
            <a:endParaRPr dirty="0"/>
          </a:p>
          <a:p>
            <a:pPr lvl="0">
              <a:spcBef>
                <a:spcPts val="200"/>
              </a:spcBef>
              <a:buClr>
                <a:schemeClr val="dk1"/>
              </a:buClr>
              <a:buSzPts val="800"/>
            </a:pPr>
            <a:r>
              <a:rPr lang="en-US" sz="800" b="1" dirty="0">
                <a:solidFill>
                  <a:schemeClr val="dk1"/>
                </a:solidFill>
                <a:latin typeface="Arial"/>
                <a:ea typeface="Arial"/>
                <a:cs typeface="Arial"/>
                <a:sym typeface="Arial"/>
              </a:rPr>
              <a:t>	 </a:t>
            </a:r>
            <a:r>
              <a:rPr lang="en-US" sz="800" dirty="0">
                <a:solidFill>
                  <a:schemeClr val="dk1"/>
                </a:solidFill>
              </a:rPr>
              <a:t>© Green Renaissance / WWF-US</a:t>
            </a:r>
          </a:p>
          <a:p>
            <a:pPr lvl="0">
              <a:spcBef>
                <a:spcPts val="200"/>
              </a:spcBef>
              <a:buClr>
                <a:schemeClr val="dk1"/>
              </a:buClr>
              <a:buSzPts val="800"/>
            </a:pPr>
            <a:r>
              <a:rPr lang="en-US" sz="800" b="1" dirty="0">
                <a:solidFill>
                  <a:schemeClr val="dk1"/>
                </a:solidFill>
                <a:latin typeface="Arial"/>
                <a:ea typeface="Arial"/>
                <a:cs typeface="Arial"/>
                <a:sym typeface="Arial"/>
              </a:rPr>
              <a:t>Page 15:</a:t>
            </a:r>
            <a:r>
              <a:rPr lang="en-US" sz="800" dirty="0">
                <a:solidFill>
                  <a:schemeClr val="dk1"/>
                </a:solidFill>
                <a:latin typeface="Arial"/>
                <a:ea typeface="Arial"/>
                <a:cs typeface="Arial"/>
                <a:sym typeface="Arial"/>
              </a:rPr>
              <a:t> © WWF-Brazil / Adriano </a:t>
            </a:r>
            <a:r>
              <a:rPr lang="en-US" sz="800" dirty="0" err="1">
                <a:solidFill>
                  <a:schemeClr val="dk1"/>
                </a:solidFill>
                <a:latin typeface="Arial"/>
                <a:ea typeface="Arial"/>
                <a:cs typeface="Arial"/>
                <a:sym typeface="Arial"/>
              </a:rPr>
              <a:t>Gambarini</a:t>
            </a: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r>
              <a:rPr lang="en-US" sz="800" dirty="0">
                <a:solidFill>
                  <a:schemeClr val="dk1"/>
                </a:solidFill>
                <a:latin typeface="Arial"/>
                <a:ea typeface="Arial"/>
                <a:cs typeface="Arial"/>
                <a:sym typeface="Arial"/>
              </a:rPr>
              <a:t> </a:t>
            </a:r>
            <a:endParaRPr dirty="0"/>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380"/>
              </a:spcBef>
              <a:spcAft>
                <a:spcPts val="0"/>
              </a:spcAft>
              <a:buClr>
                <a:schemeClr val="dk1"/>
              </a:buClr>
              <a:buSzPts val="900"/>
              <a:buFont typeface="Arial"/>
              <a:buNone/>
            </a:pPr>
            <a:r>
              <a:rPr lang="en-US" sz="900" dirty="0">
                <a:solidFill>
                  <a:schemeClr val="dk1"/>
                </a:solidFill>
                <a:latin typeface="Arial"/>
                <a:ea typeface="Arial"/>
                <a:cs typeface="Arial"/>
                <a:sym typeface="Arial"/>
              </a:rPr>
              <a:t> </a:t>
            </a:r>
            <a:endParaRPr dirty="0"/>
          </a:p>
          <a:p>
            <a:pPr marL="0" marR="0" lvl="0" indent="0" algn="l" rtl="0">
              <a:spcBef>
                <a:spcPts val="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380"/>
              </a:spcBef>
              <a:spcAft>
                <a:spcPts val="0"/>
              </a:spcAft>
              <a:buClr>
                <a:schemeClr val="dk1"/>
              </a:buClr>
              <a:buSzPts val="900"/>
              <a:buFont typeface="Arial"/>
              <a:buNone/>
            </a:pPr>
            <a:r>
              <a:rPr lang="en-US" sz="900" dirty="0">
                <a:solidFill>
                  <a:schemeClr val="dk1"/>
                </a:solidFill>
                <a:latin typeface="Arial"/>
                <a:ea typeface="Arial"/>
                <a:cs typeface="Arial"/>
                <a:sym typeface="Arial"/>
              </a:rPr>
              <a:t>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pic>
        <p:nvPicPr>
          <p:cNvPr id="37" name="Google Shape;37;p11"/>
          <p:cNvPicPr preferRelativeResize="0"/>
          <p:nvPr/>
        </p:nvPicPr>
        <p:blipFill rotWithShape="1">
          <a:blip r:embed="rId3">
            <a:alphaModFix/>
          </a:blip>
          <a:srcRect/>
          <a:stretch/>
        </p:blipFill>
        <p:spPr>
          <a:xfrm>
            <a:off x="0" y="-1013147"/>
            <a:ext cx="9231406" cy="6315820"/>
          </a:xfrm>
          <a:prstGeom prst="rect">
            <a:avLst/>
          </a:prstGeom>
          <a:noFill/>
          <a:ln>
            <a:noFill/>
          </a:ln>
        </p:spPr>
      </p:pic>
      <p:sp>
        <p:nvSpPr>
          <p:cNvPr id="38" name="Google Shape;38;p11"/>
          <p:cNvSpPr txBox="1">
            <a:spLocks noGrp="1"/>
          </p:cNvSpPr>
          <p:nvPr>
            <p:ph type="ctrTitle"/>
          </p:nvPr>
        </p:nvSpPr>
        <p:spPr>
          <a:xfrm>
            <a:off x="0" y="2229681"/>
            <a:ext cx="9144000" cy="684139"/>
          </a:xfrm>
          <a:prstGeom prst="rect">
            <a:avLst/>
          </a:prstGeom>
          <a:solidFill>
            <a:schemeClr val="lt1">
              <a:alpha val="42745"/>
            </a:schemeClr>
          </a:solidFill>
          <a:ln>
            <a:noFill/>
          </a:ln>
        </p:spPr>
        <p:txBody>
          <a:bodyPr spcFirstLastPara="1" wrap="square" lIns="0" tIns="0" rIns="0" bIns="0" anchor="ctr" anchorCtr="0">
            <a:noAutofit/>
          </a:bodyPr>
          <a:lstStyle/>
          <a:p>
            <a:pPr marL="0" marR="0" lvl="0" indent="0" algn="ctr" rtl="0">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Forests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44" name="Google Shape;44;p12"/>
          <p:cNvPicPr preferRelativeResize="0"/>
          <p:nvPr/>
        </p:nvPicPr>
        <p:blipFill rotWithShape="1">
          <a:blip r:embed="rId3">
            <a:alphaModFix/>
          </a:blip>
          <a:srcRect/>
          <a:stretch/>
        </p:blipFill>
        <p:spPr>
          <a:xfrm>
            <a:off x="-397240" y="-1047238"/>
            <a:ext cx="10208000" cy="6805334"/>
          </a:xfrm>
          <a:prstGeom prst="rect">
            <a:avLst/>
          </a:prstGeom>
          <a:noFill/>
          <a:ln>
            <a:noFill/>
          </a:ln>
        </p:spPr>
      </p:pic>
      <p:sp>
        <p:nvSpPr>
          <p:cNvPr id="45" name="Google Shape;45;p12"/>
          <p:cNvSpPr txBox="1">
            <a:spLocks noGrp="1"/>
          </p:cNvSpPr>
          <p:nvPr>
            <p:ph type="body" idx="1"/>
          </p:nvPr>
        </p:nvSpPr>
        <p:spPr>
          <a:xfrm>
            <a:off x="5574754" y="824887"/>
            <a:ext cx="2712831" cy="892552"/>
          </a:xfrm>
          <a:prstGeom prst="rect">
            <a:avLst/>
          </a:prstGeom>
          <a:solidFill>
            <a:schemeClr val="lt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People depend on forests.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3">
            <a:alphaModFix/>
          </a:blip>
          <a:srcRect/>
          <a:stretch/>
        </p:blipFill>
        <p:spPr>
          <a:xfrm>
            <a:off x="-1" y="-1461542"/>
            <a:ext cx="9895193" cy="6605041"/>
          </a:xfrm>
          <a:prstGeom prst="rect">
            <a:avLst/>
          </a:prstGeom>
          <a:noFill/>
          <a:ln>
            <a:noFill/>
          </a:ln>
        </p:spPr>
      </p:pic>
      <p:sp>
        <p:nvSpPr>
          <p:cNvPr id="52" name="Google Shape;52;p13"/>
          <p:cNvSpPr txBox="1">
            <a:spLocks noGrp="1"/>
          </p:cNvSpPr>
          <p:nvPr>
            <p:ph type="body" idx="1"/>
          </p:nvPr>
        </p:nvSpPr>
        <p:spPr>
          <a:xfrm>
            <a:off x="455612" y="1210670"/>
            <a:ext cx="2712831" cy="1200329"/>
          </a:xfrm>
          <a:prstGeom prst="rect">
            <a:avLst/>
          </a:prstGeom>
          <a:solidFill>
            <a:schemeClr val="dk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Forests remove carbon dioxide from the atmosphere.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14"/>
          <p:cNvPicPr preferRelativeResize="0"/>
          <p:nvPr/>
        </p:nvPicPr>
        <p:blipFill rotWithShape="1">
          <a:blip r:embed="rId3">
            <a:alphaModFix/>
          </a:blip>
          <a:srcRect/>
          <a:stretch/>
        </p:blipFill>
        <p:spPr>
          <a:xfrm>
            <a:off x="-1" y="-1227730"/>
            <a:ext cx="9556845" cy="6371230"/>
          </a:xfrm>
          <a:prstGeom prst="rect">
            <a:avLst/>
          </a:prstGeom>
          <a:noFill/>
          <a:ln>
            <a:noFill/>
          </a:ln>
        </p:spPr>
      </p:pic>
      <p:sp>
        <p:nvSpPr>
          <p:cNvPr id="59" name="Google Shape;59;p14"/>
          <p:cNvSpPr txBox="1">
            <a:spLocks noGrp="1"/>
          </p:cNvSpPr>
          <p:nvPr>
            <p:ph type="body" idx="1"/>
          </p:nvPr>
        </p:nvSpPr>
        <p:spPr>
          <a:xfrm>
            <a:off x="5814595" y="918362"/>
            <a:ext cx="2712831" cy="1200329"/>
          </a:xfrm>
          <a:prstGeom prst="rect">
            <a:avLst/>
          </a:prstGeom>
          <a:solidFill>
            <a:schemeClr val="lt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Forests are the most biodiverse places on Earth.</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rotWithShape="1">
          <a:blip r:embed="rId3">
            <a:alphaModFix/>
          </a:blip>
          <a:srcRect/>
          <a:stretch/>
        </p:blipFill>
        <p:spPr>
          <a:xfrm>
            <a:off x="-180151" y="-3672591"/>
            <a:ext cx="9324151" cy="13968767"/>
          </a:xfrm>
          <a:prstGeom prst="rect">
            <a:avLst/>
          </a:prstGeom>
          <a:noFill/>
          <a:ln>
            <a:noFill/>
          </a:ln>
        </p:spPr>
      </p:pic>
      <p:sp>
        <p:nvSpPr>
          <p:cNvPr id="66" name="Google Shape;66;p15"/>
          <p:cNvSpPr txBox="1">
            <a:spLocks noGrp="1"/>
          </p:cNvSpPr>
          <p:nvPr>
            <p:ph type="body" idx="1"/>
          </p:nvPr>
        </p:nvSpPr>
        <p:spPr>
          <a:xfrm>
            <a:off x="455612" y="1210670"/>
            <a:ext cx="2712831" cy="1815882"/>
          </a:xfrm>
          <a:prstGeom prst="rect">
            <a:avLst/>
          </a:prstGeom>
          <a:solidFill>
            <a:schemeClr val="dk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Threats to forests – expanding agriculture and illegal logging – are growing.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6"/>
          <p:cNvPicPr preferRelativeResize="0"/>
          <p:nvPr/>
        </p:nvPicPr>
        <p:blipFill rotWithShape="1">
          <a:blip r:embed="rId3">
            <a:alphaModFix/>
          </a:blip>
          <a:srcRect/>
          <a:stretch/>
        </p:blipFill>
        <p:spPr>
          <a:xfrm>
            <a:off x="-1" y="-1026740"/>
            <a:ext cx="9290197" cy="6170239"/>
          </a:xfrm>
          <a:prstGeom prst="rect">
            <a:avLst/>
          </a:prstGeom>
          <a:noFill/>
          <a:ln>
            <a:noFill/>
          </a:ln>
        </p:spPr>
      </p:pic>
      <p:sp>
        <p:nvSpPr>
          <p:cNvPr id="73" name="Google Shape;73;p16"/>
          <p:cNvSpPr txBox="1">
            <a:spLocks noGrp="1"/>
          </p:cNvSpPr>
          <p:nvPr>
            <p:ph type="body" idx="1"/>
          </p:nvPr>
        </p:nvSpPr>
        <p:spPr>
          <a:xfrm>
            <a:off x="455612" y="1210670"/>
            <a:ext cx="2712831" cy="892552"/>
          </a:xfrm>
          <a:prstGeom prst="rect">
            <a:avLst/>
          </a:prstGeom>
          <a:solidFill>
            <a:schemeClr val="dk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We’re losing forests at an alarming rate.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7"/>
          <p:cNvPicPr preferRelativeResize="0"/>
          <p:nvPr/>
        </p:nvPicPr>
        <p:blipFill rotWithShape="1">
          <a:blip r:embed="rId3">
            <a:alphaModFix/>
          </a:blip>
          <a:srcRect/>
          <a:stretch/>
        </p:blipFill>
        <p:spPr>
          <a:xfrm>
            <a:off x="-1" y="-1296650"/>
            <a:ext cx="9648163" cy="6440149"/>
          </a:xfrm>
          <a:prstGeom prst="rect">
            <a:avLst/>
          </a:prstGeom>
          <a:noFill/>
          <a:ln>
            <a:noFill/>
          </a:ln>
        </p:spPr>
      </p:pic>
      <p:sp>
        <p:nvSpPr>
          <p:cNvPr id="80" name="Google Shape;80;p17"/>
          <p:cNvSpPr txBox="1">
            <a:spLocks noGrp="1"/>
          </p:cNvSpPr>
          <p:nvPr>
            <p:ph type="ctrTitle"/>
          </p:nvPr>
        </p:nvSpPr>
        <p:spPr>
          <a:xfrm>
            <a:off x="0" y="2229681"/>
            <a:ext cx="9144000" cy="684139"/>
          </a:xfrm>
          <a:prstGeom prst="rect">
            <a:avLst/>
          </a:prstGeom>
          <a:solidFill>
            <a:schemeClr val="lt1">
              <a:alpha val="42745"/>
            </a:schemeClr>
          </a:solidFill>
          <a:ln>
            <a:noFill/>
          </a:ln>
        </p:spPr>
        <p:txBody>
          <a:bodyPr spcFirstLastPara="1" wrap="square" lIns="0" tIns="0" rIns="0" bIns="0" anchor="ctr" anchorCtr="0">
            <a:noAutofit/>
          </a:bodyPr>
          <a:lstStyle/>
          <a:p>
            <a:pPr marL="0" marR="0" lvl="0" indent="0" algn="ctr" rtl="0">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WWF is working to protect forests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8"/>
          <p:cNvPicPr preferRelativeResize="0"/>
          <p:nvPr/>
        </p:nvPicPr>
        <p:blipFill rotWithShape="1">
          <a:blip r:embed="rId3">
            <a:alphaModFix/>
          </a:blip>
          <a:srcRect/>
          <a:stretch/>
        </p:blipFill>
        <p:spPr>
          <a:xfrm flipH="1">
            <a:off x="0" y="-1296650"/>
            <a:ext cx="9179722" cy="6440149"/>
          </a:xfrm>
          <a:prstGeom prst="rect">
            <a:avLst/>
          </a:prstGeom>
          <a:noFill/>
          <a:ln>
            <a:noFill/>
          </a:ln>
        </p:spPr>
      </p:pic>
      <p:sp>
        <p:nvSpPr>
          <p:cNvPr id="87" name="Google Shape;87;p18"/>
          <p:cNvSpPr txBox="1">
            <a:spLocks noGrp="1"/>
          </p:cNvSpPr>
          <p:nvPr>
            <p:ph type="body" idx="1"/>
          </p:nvPr>
        </p:nvSpPr>
        <p:spPr>
          <a:xfrm>
            <a:off x="455612" y="1210670"/>
            <a:ext cx="2712831" cy="1487706"/>
          </a:xfrm>
          <a:prstGeom prst="rect">
            <a:avLst/>
          </a:prstGeom>
          <a:solidFill>
            <a:schemeClr val="lt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dk1"/>
              </a:buClr>
              <a:buSzPts val="2000"/>
              <a:buFont typeface="Arial"/>
              <a:buNone/>
            </a:pPr>
            <a:r>
              <a:rPr lang="en-US" sz="2000" b="1" i="0" u="none" strike="noStrike" cap="none" dirty="0">
                <a:solidFill>
                  <a:schemeClr val="dk1"/>
                </a:solidFill>
                <a:latin typeface="Arial"/>
                <a:ea typeface="Arial"/>
                <a:cs typeface="Arial"/>
                <a:sym typeface="Arial"/>
              </a:rPr>
              <a:t>Earth for Life</a:t>
            </a:r>
          </a:p>
          <a:p>
            <a:pPr marL="0" marR="0" lvl="0" indent="0" algn="l" rtl="0">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Securing funding to protect forests and their inhabitants</a:t>
            </a:r>
            <a:endParaRPr dirty="0"/>
          </a:p>
        </p:txBody>
      </p:sp>
    </p:spTree>
  </p:cSld>
  <p:clrMapOvr>
    <a:masterClrMapping/>
  </p:clrMapOvr>
</p:sld>
</file>

<file path=ppt/theme/theme1.xml><?xml version="1.0" encoding="utf-8"?>
<a:theme xmlns:a="http://schemas.openxmlformats.org/drawingml/2006/main" name="revised 16x9">
  <a:themeElements>
    <a:clrScheme name="WWF Brand colors">
      <a:dk1>
        <a:srgbClr val="000000"/>
      </a:dk1>
      <a:lt1>
        <a:srgbClr val="FFFFFF"/>
      </a:lt1>
      <a:dk2>
        <a:srgbClr val="31859C"/>
      </a:dk2>
      <a:lt2>
        <a:srgbClr val="29568F"/>
      </a:lt2>
      <a:accent1>
        <a:srgbClr val="275937"/>
      </a:accent1>
      <a:accent2>
        <a:srgbClr val="6D9D31"/>
      </a:accent2>
      <a:accent3>
        <a:srgbClr val="542E19"/>
      </a:accent3>
      <a:accent4>
        <a:srgbClr val="FFC550"/>
      </a:accent4>
      <a:accent5>
        <a:srgbClr val="EA890D"/>
      </a:accent5>
      <a:accent6>
        <a:srgbClr val="B71134"/>
      </a:accent6>
      <a:hlink>
        <a:srgbClr val="808080"/>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1326</Words>
  <Application>Microsoft Office PowerPoint</Application>
  <PresentationFormat>On-screen Show (16:9)</PresentationFormat>
  <Paragraphs>96</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revised 16x9</vt:lpstr>
      <vt:lpstr>PowerPoint Presentation</vt:lpstr>
      <vt:lpstr>Forests</vt:lpstr>
      <vt:lpstr>PowerPoint Presentation</vt:lpstr>
      <vt:lpstr>PowerPoint Presentation</vt:lpstr>
      <vt:lpstr>PowerPoint Presentation</vt:lpstr>
      <vt:lpstr>PowerPoint Presentation</vt:lpstr>
      <vt:lpstr>PowerPoint Presentation</vt:lpstr>
      <vt:lpstr>WWF is working to protect forests</vt:lpstr>
      <vt:lpstr>PowerPoint Presentation</vt:lpstr>
      <vt:lpstr>PowerPoint Presentation</vt:lpstr>
      <vt:lpstr>PowerPoint Presentation</vt:lpstr>
      <vt:lpstr>PowerPoint Presentation</vt:lpstr>
      <vt:lpstr>Permanently protecting forests</vt:lpstr>
      <vt:lpstr>PowerPoint Presentation</vt:lpstr>
      <vt:lpstr>worldwildlife.org/initiatives/forests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Walsh, Patrick</dc:creator>
  <cp:lastModifiedBy>Walsh, Patrick</cp:lastModifiedBy>
  <cp:revision>11</cp:revision>
  <dcterms:modified xsi:type="dcterms:W3CDTF">2019-05-10T16:37:29Z</dcterms:modified>
</cp:coreProperties>
</file>