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9" r:id="rId14"/>
    <p:sldId id="270" r:id="rId15"/>
    <p:sldId id="299" r:id="rId16"/>
    <p:sldId id="271" r:id="rId17"/>
    <p:sldId id="273" r:id="rId18"/>
    <p:sldId id="272" r:id="rId19"/>
    <p:sldId id="274" r:id="rId20"/>
    <p:sldId id="298" r:id="rId21"/>
    <p:sldId id="275" r:id="rId2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23">
          <p15:clr>
            <a:srgbClr val="A4A3A4"/>
          </p15:clr>
        </p15:guide>
        <p15:guide id="2" pos="28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ECE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033" autoAdjust="0"/>
  </p:normalViewPr>
  <p:slideViewPr>
    <p:cSldViewPr snapToGrid="0" snapToObjects="1" showGuides="1">
      <p:cViewPr varScale="1">
        <p:scale>
          <a:sx n="123" d="100"/>
          <a:sy n="123" d="100"/>
        </p:scale>
        <p:origin x="648" y="114"/>
      </p:cViewPr>
      <p:guideLst>
        <p:guide orient="horz" pos="523"/>
        <p:guide pos="287"/>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53DDC8-AF15-41D9-A2E0-A90379B1E271}" type="datetimeFigureOut">
              <a:rPr lang="en-US" smtClean="0"/>
              <a:t>5/10/2019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7328DF-33F7-4BAD-A13A-5CCA6B8A57F1}" type="slidenum">
              <a:rPr lang="en-US" smtClean="0"/>
              <a:t>‹#›</a:t>
            </a:fld>
            <a:endParaRPr lang="en-US"/>
          </a:p>
        </p:txBody>
      </p:sp>
    </p:spTree>
    <p:extLst>
      <p:ext uri="{BB962C8B-B14F-4D97-AF65-F5344CB8AC3E}">
        <p14:creationId xmlns:p14="http://schemas.microsoft.com/office/powerpoint/2010/main" val="14211827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Forest Stewardship Council, or FSC, is an independent, non-profit organization that sets standards under which forests and companies are certified. The goal is to protect the future of forests for generations. </a:t>
            </a:r>
          </a:p>
          <a:p>
            <a:endParaRPr lang="en-US" dirty="0"/>
          </a:p>
        </p:txBody>
      </p:sp>
      <p:sp>
        <p:nvSpPr>
          <p:cNvPr id="4" name="Slide Number Placeholder 3"/>
          <p:cNvSpPr>
            <a:spLocks noGrp="1"/>
          </p:cNvSpPr>
          <p:nvPr>
            <p:ph type="sldNum" sz="quarter" idx="10"/>
          </p:nvPr>
        </p:nvSpPr>
        <p:spPr/>
        <p:txBody>
          <a:bodyPr/>
          <a:lstStyle/>
          <a:p>
            <a:fld id="{F77328DF-33F7-4BAD-A13A-5CCA6B8A57F1}" type="slidenum">
              <a:rPr lang="en-US" smtClean="0"/>
              <a:t>2</a:t>
            </a:fld>
            <a:endParaRPr lang="en-US"/>
          </a:p>
        </p:txBody>
      </p:sp>
    </p:spTree>
    <p:extLst>
      <p:ext uri="{BB962C8B-B14F-4D97-AF65-F5344CB8AC3E}">
        <p14:creationId xmlns:p14="http://schemas.microsoft.com/office/powerpoint/2010/main" val="23025241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Forest Stewardship Council helps to stop illegal logging by giving consumers, companies, suppliers, and producers a better option. </a:t>
            </a:r>
            <a:endParaRPr lang="en-US" dirty="0"/>
          </a:p>
        </p:txBody>
      </p:sp>
      <p:sp>
        <p:nvSpPr>
          <p:cNvPr id="4" name="Slide Number Placeholder 3"/>
          <p:cNvSpPr>
            <a:spLocks noGrp="1"/>
          </p:cNvSpPr>
          <p:nvPr>
            <p:ph type="sldNum" sz="quarter" idx="10"/>
          </p:nvPr>
        </p:nvSpPr>
        <p:spPr/>
        <p:txBody>
          <a:bodyPr/>
          <a:lstStyle/>
          <a:p>
            <a:fld id="{F77328DF-33F7-4BAD-A13A-5CCA6B8A57F1}" type="slidenum">
              <a:rPr lang="en-US" smtClean="0"/>
              <a:t>11</a:t>
            </a:fld>
            <a:endParaRPr lang="en-US"/>
          </a:p>
        </p:txBody>
      </p:sp>
    </p:spTree>
    <p:extLst>
      <p:ext uri="{BB962C8B-B14F-4D97-AF65-F5344CB8AC3E}">
        <p14:creationId xmlns:p14="http://schemas.microsoft.com/office/powerpoint/2010/main" val="22033540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Forests certified by FSC must meet a rigorous set of environmental requirements, including: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No deforestation or conversion of natural forests to plantations.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FSC forests protect rare old growth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They also protect rare, threatened and endangered species.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FSC limits </a:t>
            </a:r>
            <a:r>
              <a:rPr lang="en-US" sz="1200" kern="1200" dirty="0" err="1">
                <a:solidFill>
                  <a:schemeClr val="tx1"/>
                </a:solidFill>
                <a:effectLst/>
                <a:latin typeface="+mn-lt"/>
                <a:ea typeface="+mn-ea"/>
                <a:cs typeface="+mn-cs"/>
              </a:rPr>
              <a:t>clearcut</a:t>
            </a:r>
            <a:r>
              <a:rPr lang="en-US" sz="1200" kern="1200" dirty="0">
                <a:solidFill>
                  <a:schemeClr val="tx1"/>
                </a:solidFill>
                <a:effectLst/>
                <a:latin typeface="+mn-lt"/>
                <a:ea typeface="+mn-ea"/>
                <a:cs typeface="+mn-cs"/>
              </a:rPr>
              <a:t> sizes in order to protect forest ecosystems and</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restricts the use of highly hazardous pesticides.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FSC also ensures water quality.</a:t>
            </a:r>
            <a:endParaRPr lang="en-US" dirty="0"/>
          </a:p>
          <a:p>
            <a:endParaRPr lang="en-US" dirty="0"/>
          </a:p>
        </p:txBody>
      </p:sp>
      <p:sp>
        <p:nvSpPr>
          <p:cNvPr id="4" name="Slide Number Placeholder 3"/>
          <p:cNvSpPr>
            <a:spLocks noGrp="1"/>
          </p:cNvSpPr>
          <p:nvPr>
            <p:ph type="sldNum" sz="quarter" idx="10"/>
          </p:nvPr>
        </p:nvSpPr>
        <p:spPr/>
        <p:txBody>
          <a:bodyPr/>
          <a:lstStyle/>
          <a:p>
            <a:fld id="{F77328DF-33F7-4BAD-A13A-5CCA6B8A57F1}" type="slidenum">
              <a:rPr lang="en-US" smtClean="0"/>
              <a:t>12</a:t>
            </a:fld>
            <a:endParaRPr lang="en-US"/>
          </a:p>
        </p:txBody>
      </p:sp>
    </p:spTree>
    <p:extLst>
      <p:ext uri="{BB962C8B-B14F-4D97-AF65-F5344CB8AC3E}">
        <p14:creationId xmlns:p14="http://schemas.microsoft.com/office/powerpoint/2010/main" val="36038362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FSC forests must also meet social standards: </a:t>
            </a:r>
          </a:p>
          <a:p>
            <a:r>
              <a:rPr lang="en-US" sz="1200" kern="1200" dirty="0">
                <a:solidFill>
                  <a:schemeClr val="tx1"/>
                </a:solidFill>
                <a:effectLst/>
                <a:latin typeface="+mn-lt"/>
                <a:ea typeface="+mn-ea"/>
                <a:cs typeface="+mn-cs"/>
              </a:rPr>
              <a:t>FSC requires forest managers - on both public and private lands - to engage local community members and to protect customary rights of indigenous people, ensuring their voices are part of the certification process and impacts of forest operations are addressed. In addition, FSC requires the results of certification audits to be released to the public, even on private lands.</a:t>
            </a:r>
          </a:p>
          <a:p>
            <a:endParaRPr lang="en-US" dirty="0"/>
          </a:p>
        </p:txBody>
      </p:sp>
      <p:sp>
        <p:nvSpPr>
          <p:cNvPr id="4" name="Slide Number Placeholder 3"/>
          <p:cNvSpPr>
            <a:spLocks noGrp="1"/>
          </p:cNvSpPr>
          <p:nvPr>
            <p:ph type="sldNum" sz="quarter" idx="10"/>
          </p:nvPr>
        </p:nvSpPr>
        <p:spPr/>
        <p:txBody>
          <a:bodyPr/>
          <a:lstStyle/>
          <a:p>
            <a:fld id="{F77328DF-33F7-4BAD-A13A-5CCA6B8A57F1}" type="slidenum">
              <a:rPr lang="en-US" smtClean="0"/>
              <a:t>13</a:t>
            </a:fld>
            <a:endParaRPr lang="en-US"/>
          </a:p>
        </p:txBody>
      </p:sp>
    </p:spTree>
    <p:extLst>
      <p:ext uri="{BB962C8B-B14F-4D97-AF65-F5344CB8AC3E}">
        <p14:creationId xmlns:p14="http://schemas.microsoft.com/office/powerpoint/2010/main" val="20049155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FSC has certified forests in 85 countries, covering almost 780,000 square miles globally and more than 55,000 square miles in the US alone. FSC-certified forests – including natural forests and plantations – produce some 16 per cent of global timber by volume.</a:t>
            </a:r>
          </a:p>
          <a:p>
            <a:endParaRPr lang="en-US" dirty="0"/>
          </a:p>
        </p:txBody>
      </p:sp>
      <p:sp>
        <p:nvSpPr>
          <p:cNvPr id="4" name="Slide Number Placeholder 3"/>
          <p:cNvSpPr>
            <a:spLocks noGrp="1"/>
          </p:cNvSpPr>
          <p:nvPr>
            <p:ph type="sldNum" sz="quarter" idx="10"/>
          </p:nvPr>
        </p:nvSpPr>
        <p:spPr/>
        <p:txBody>
          <a:bodyPr/>
          <a:lstStyle/>
          <a:p>
            <a:fld id="{F77328DF-33F7-4BAD-A13A-5CCA6B8A57F1}" type="slidenum">
              <a:rPr lang="en-US" smtClean="0"/>
              <a:t>14</a:t>
            </a:fld>
            <a:endParaRPr lang="en-US"/>
          </a:p>
        </p:txBody>
      </p:sp>
    </p:spTree>
    <p:extLst>
      <p:ext uri="{BB962C8B-B14F-4D97-AF65-F5344CB8AC3E}">
        <p14:creationId xmlns:p14="http://schemas.microsoft.com/office/powerpoint/2010/main" val="26242089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FSC convinces landowners to get their land FSC certified. We then get companies to source their wood from those landowners, then encourage consumers to buy FSC products.</a:t>
            </a:r>
          </a:p>
        </p:txBody>
      </p:sp>
      <p:sp>
        <p:nvSpPr>
          <p:cNvPr id="4" name="Slide Number Placeholder 3"/>
          <p:cNvSpPr>
            <a:spLocks noGrp="1"/>
          </p:cNvSpPr>
          <p:nvPr>
            <p:ph type="sldNum" sz="quarter" idx="10"/>
          </p:nvPr>
        </p:nvSpPr>
        <p:spPr/>
        <p:txBody>
          <a:bodyPr/>
          <a:lstStyle/>
          <a:p>
            <a:fld id="{F77328DF-33F7-4BAD-A13A-5CCA6B8A57F1}" type="slidenum">
              <a:rPr lang="en-US" smtClean="0"/>
              <a:t>15</a:t>
            </a:fld>
            <a:endParaRPr lang="en-US"/>
          </a:p>
        </p:txBody>
      </p:sp>
    </p:spTree>
    <p:extLst>
      <p:ext uri="{BB962C8B-B14F-4D97-AF65-F5344CB8AC3E}">
        <p14:creationId xmlns:p14="http://schemas.microsoft.com/office/powerpoint/2010/main" val="40605911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FSC works by harnessing market demand for a better product. As a consumer, you can help drive that demand.</a:t>
            </a:r>
          </a:p>
        </p:txBody>
      </p:sp>
      <p:sp>
        <p:nvSpPr>
          <p:cNvPr id="4" name="Slide Number Placeholder 3"/>
          <p:cNvSpPr>
            <a:spLocks noGrp="1"/>
          </p:cNvSpPr>
          <p:nvPr>
            <p:ph type="sldNum" sz="quarter" idx="10"/>
          </p:nvPr>
        </p:nvSpPr>
        <p:spPr/>
        <p:txBody>
          <a:bodyPr/>
          <a:lstStyle/>
          <a:p>
            <a:fld id="{F77328DF-33F7-4BAD-A13A-5CCA6B8A57F1}" type="slidenum">
              <a:rPr lang="en-US" smtClean="0"/>
              <a:t>16</a:t>
            </a:fld>
            <a:endParaRPr lang="en-US"/>
          </a:p>
        </p:txBody>
      </p:sp>
    </p:spTree>
    <p:extLst>
      <p:ext uri="{BB962C8B-B14F-4D97-AF65-F5344CB8AC3E}">
        <p14:creationId xmlns:p14="http://schemas.microsoft.com/office/powerpoint/2010/main" val="34991080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First, consider your own consumption habits. Every product has an environmental footprint - from the materials used to create it, to the pollution emitted during manufacturing, to the packaging that ends up in landfills. Before you buy, ask yourself if you really need it. Where possible, buy gently used instead of new, and look for minimal packaging and shipping.</a:t>
            </a:r>
          </a:p>
          <a:p>
            <a:endParaRPr lang="en-US" dirty="0"/>
          </a:p>
        </p:txBody>
      </p:sp>
      <p:sp>
        <p:nvSpPr>
          <p:cNvPr id="4" name="Slide Number Placeholder 3"/>
          <p:cNvSpPr>
            <a:spLocks noGrp="1"/>
          </p:cNvSpPr>
          <p:nvPr>
            <p:ph type="sldNum" sz="quarter" idx="10"/>
          </p:nvPr>
        </p:nvSpPr>
        <p:spPr/>
        <p:txBody>
          <a:bodyPr/>
          <a:lstStyle/>
          <a:p>
            <a:fld id="{F77328DF-33F7-4BAD-A13A-5CCA6B8A57F1}" type="slidenum">
              <a:rPr lang="en-US" smtClean="0"/>
              <a:t>17</a:t>
            </a:fld>
            <a:endParaRPr lang="en-US"/>
          </a:p>
        </p:txBody>
      </p:sp>
    </p:spTree>
    <p:extLst>
      <p:ext uri="{BB962C8B-B14F-4D97-AF65-F5344CB8AC3E}">
        <p14:creationId xmlns:p14="http://schemas.microsoft.com/office/powerpoint/2010/main" val="2055886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When you do need to buy new wood or paper products, look for the FSC checkmark label. It’s easy--FSC-certified products are carried in most major retail stores across the country. And if you don’t see it, ask about it. Request that your local retailers carry only FSC-certified products, and tell others about the importance of shopping FSC.</a:t>
            </a:r>
            <a:endParaRPr lang="en-US" dirty="0"/>
          </a:p>
        </p:txBody>
      </p:sp>
      <p:sp>
        <p:nvSpPr>
          <p:cNvPr id="4" name="Slide Number Placeholder 3"/>
          <p:cNvSpPr>
            <a:spLocks noGrp="1"/>
          </p:cNvSpPr>
          <p:nvPr>
            <p:ph type="sldNum" sz="quarter" idx="10"/>
          </p:nvPr>
        </p:nvSpPr>
        <p:spPr/>
        <p:txBody>
          <a:bodyPr/>
          <a:lstStyle/>
          <a:p>
            <a:fld id="{F77328DF-33F7-4BAD-A13A-5CCA6B8A57F1}" type="slidenum">
              <a:rPr lang="en-US" smtClean="0"/>
              <a:t>18</a:t>
            </a:fld>
            <a:endParaRPr lang="en-US"/>
          </a:p>
        </p:txBody>
      </p:sp>
    </p:spTree>
    <p:extLst>
      <p:ext uri="{BB962C8B-B14F-4D97-AF65-F5344CB8AC3E}">
        <p14:creationId xmlns:p14="http://schemas.microsoft.com/office/powerpoint/2010/main" val="35527769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Visit the World Wildlife website to learn more about forest conservation and the Forest Stewardship Council.</a:t>
            </a:r>
          </a:p>
        </p:txBody>
      </p:sp>
      <p:sp>
        <p:nvSpPr>
          <p:cNvPr id="4" name="Slide Number Placeholder 3"/>
          <p:cNvSpPr>
            <a:spLocks noGrp="1"/>
          </p:cNvSpPr>
          <p:nvPr>
            <p:ph type="sldNum" sz="quarter" idx="10"/>
          </p:nvPr>
        </p:nvSpPr>
        <p:spPr/>
        <p:txBody>
          <a:bodyPr/>
          <a:lstStyle/>
          <a:p>
            <a:fld id="{F77328DF-33F7-4BAD-A13A-5CCA6B8A57F1}" type="slidenum">
              <a:rPr lang="en-US" smtClean="0"/>
              <a:t>19</a:t>
            </a:fld>
            <a:endParaRPr lang="en-US"/>
          </a:p>
        </p:txBody>
      </p:sp>
    </p:spTree>
    <p:extLst>
      <p:ext uri="{BB962C8B-B14F-4D97-AF65-F5344CB8AC3E}">
        <p14:creationId xmlns:p14="http://schemas.microsoft.com/office/powerpoint/2010/main" val="742140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0415FE6-DC4C-4F93-AE15-94D8367AC5DF}" type="slidenum">
              <a:rPr lang="en-US" smtClean="0"/>
              <a:pPr>
                <a:defRPr/>
              </a:pPr>
              <a:t>20</a:t>
            </a:fld>
            <a:endParaRPr lang="en-US"/>
          </a:p>
        </p:txBody>
      </p:sp>
    </p:spTree>
    <p:extLst>
      <p:ext uri="{BB962C8B-B14F-4D97-AF65-F5344CB8AC3E}">
        <p14:creationId xmlns:p14="http://schemas.microsoft.com/office/powerpoint/2010/main" val="10647161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WWF and other partners founded the Forest Stewardship Council in 1993 to address the lack of consistent, strict, and enforced governance on forest management throughout the world.</a:t>
            </a:r>
          </a:p>
          <a:p>
            <a:endParaRPr lang="en-US" dirty="0"/>
          </a:p>
        </p:txBody>
      </p:sp>
      <p:sp>
        <p:nvSpPr>
          <p:cNvPr id="4" name="Slide Number Placeholder 3"/>
          <p:cNvSpPr>
            <a:spLocks noGrp="1"/>
          </p:cNvSpPr>
          <p:nvPr>
            <p:ph type="sldNum" sz="quarter" idx="10"/>
          </p:nvPr>
        </p:nvSpPr>
        <p:spPr/>
        <p:txBody>
          <a:bodyPr/>
          <a:lstStyle/>
          <a:p>
            <a:fld id="{F77328DF-33F7-4BAD-A13A-5CCA6B8A57F1}" type="slidenum">
              <a:rPr lang="en-US" smtClean="0"/>
              <a:t>3</a:t>
            </a:fld>
            <a:endParaRPr lang="en-US"/>
          </a:p>
        </p:txBody>
      </p:sp>
    </p:spTree>
    <p:extLst>
      <p:ext uri="{BB962C8B-B14F-4D97-AF65-F5344CB8AC3E}">
        <p14:creationId xmlns:p14="http://schemas.microsoft.com/office/powerpoint/2010/main" val="16486079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FSC is the gold standard in forest certification. Because of it’s rigorous environmental and social requirements, it’s the only forest certification that WWF supports. </a:t>
            </a:r>
          </a:p>
        </p:txBody>
      </p:sp>
      <p:sp>
        <p:nvSpPr>
          <p:cNvPr id="4" name="Slide Number Placeholder 3"/>
          <p:cNvSpPr>
            <a:spLocks noGrp="1"/>
          </p:cNvSpPr>
          <p:nvPr>
            <p:ph type="sldNum" sz="quarter" idx="10"/>
          </p:nvPr>
        </p:nvSpPr>
        <p:spPr/>
        <p:txBody>
          <a:bodyPr/>
          <a:lstStyle/>
          <a:p>
            <a:fld id="{F77328DF-33F7-4BAD-A13A-5CCA6B8A57F1}" type="slidenum">
              <a:rPr lang="en-US" smtClean="0"/>
              <a:t>4</a:t>
            </a:fld>
            <a:endParaRPr lang="en-US"/>
          </a:p>
        </p:txBody>
      </p:sp>
    </p:spTree>
    <p:extLst>
      <p:ext uri="{BB962C8B-B14F-4D97-AF65-F5344CB8AC3E}">
        <p14:creationId xmlns:p14="http://schemas.microsoft.com/office/powerpoint/2010/main" val="6396086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need the Forest Stewardship Council to safeguard the world’s forests—making sure they can meet human needs in a sustainable way.</a:t>
            </a:r>
          </a:p>
        </p:txBody>
      </p:sp>
      <p:sp>
        <p:nvSpPr>
          <p:cNvPr id="4" name="Slide Number Placeholder 3"/>
          <p:cNvSpPr>
            <a:spLocks noGrp="1"/>
          </p:cNvSpPr>
          <p:nvPr>
            <p:ph type="sldNum" sz="quarter" idx="10"/>
          </p:nvPr>
        </p:nvSpPr>
        <p:spPr/>
        <p:txBody>
          <a:bodyPr/>
          <a:lstStyle/>
          <a:p>
            <a:fld id="{F77328DF-33F7-4BAD-A13A-5CCA6B8A57F1}" type="slidenum">
              <a:rPr lang="en-US" smtClean="0"/>
              <a:t>5</a:t>
            </a:fld>
            <a:endParaRPr lang="en-US"/>
          </a:p>
        </p:txBody>
      </p:sp>
    </p:spTree>
    <p:extLst>
      <p:ext uri="{BB962C8B-B14F-4D97-AF65-F5344CB8AC3E}">
        <p14:creationId xmlns:p14="http://schemas.microsoft.com/office/powerpoint/2010/main" val="21841693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Forests are critical to life on earth – especially humans. Almost 300 million people live in forests. Forests provide a vast array of resources to all of us, including food, wood, medicine, fresh water, and the air we breathe. Without the trees, the ecosystem that supports the human population can fall apart.</a:t>
            </a:r>
          </a:p>
          <a:p>
            <a:endParaRPr lang="en-US" dirty="0"/>
          </a:p>
        </p:txBody>
      </p:sp>
      <p:sp>
        <p:nvSpPr>
          <p:cNvPr id="4" name="Slide Number Placeholder 3"/>
          <p:cNvSpPr>
            <a:spLocks noGrp="1"/>
          </p:cNvSpPr>
          <p:nvPr>
            <p:ph type="sldNum" sz="quarter" idx="10"/>
          </p:nvPr>
        </p:nvSpPr>
        <p:spPr/>
        <p:txBody>
          <a:bodyPr/>
          <a:lstStyle/>
          <a:p>
            <a:fld id="{F77328DF-33F7-4BAD-A13A-5CCA6B8A57F1}" type="slidenum">
              <a:rPr lang="en-US" smtClean="0"/>
              <a:t>6</a:t>
            </a:fld>
            <a:endParaRPr lang="en-US"/>
          </a:p>
        </p:txBody>
      </p:sp>
    </p:spTree>
    <p:extLst>
      <p:ext uri="{BB962C8B-B14F-4D97-AF65-F5344CB8AC3E}">
        <p14:creationId xmlns:p14="http://schemas.microsoft.com/office/powerpoint/2010/main" val="16406025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Forests are the most biodiverse places on Earth. 80% of species that live on land make their homes in forest.</a:t>
            </a:r>
          </a:p>
          <a:p>
            <a:endParaRPr lang="en-US" dirty="0"/>
          </a:p>
        </p:txBody>
      </p:sp>
      <p:sp>
        <p:nvSpPr>
          <p:cNvPr id="4" name="Slide Number Placeholder 3"/>
          <p:cNvSpPr>
            <a:spLocks noGrp="1"/>
          </p:cNvSpPr>
          <p:nvPr>
            <p:ph type="sldNum" sz="quarter" idx="10"/>
          </p:nvPr>
        </p:nvSpPr>
        <p:spPr/>
        <p:txBody>
          <a:bodyPr/>
          <a:lstStyle/>
          <a:p>
            <a:fld id="{F77328DF-33F7-4BAD-A13A-5CCA6B8A57F1}" type="slidenum">
              <a:rPr lang="en-US" smtClean="0"/>
              <a:t>7</a:t>
            </a:fld>
            <a:endParaRPr lang="en-US"/>
          </a:p>
        </p:txBody>
      </p:sp>
    </p:spTree>
    <p:extLst>
      <p:ext uri="{BB962C8B-B14F-4D97-AF65-F5344CB8AC3E}">
        <p14:creationId xmlns:p14="http://schemas.microsoft.com/office/powerpoint/2010/main" val="34809963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Forest trees and other plants soak up carbon dioxide from the atmosphere and store it away as they grow and thrive. Tropical forests alone hold more than 210 gigatons of carbon, seven times the amount emitted each year by human activities.</a:t>
            </a:r>
          </a:p>
          <a:p>
            <a:endParaRPr lang="en-US" dirty="0"/>
          </a:p>
        </p:txBody>
      </p:sp>
      <p:sp>
        <p:nvSpPr>
          <p:cNvPr id="4" name="Slide Number Placeholder 3"/>
          <p:cNvSpPr>
            <a:spLocks noGrp="1"/>
          </p:cNvSpPr>
          <p:nvPr>
            <p:ph type="sldNum" sz="quarter" idx="10"/>
          </p:nvPr>
        </p:nvSpPr>
        <p:spPr/>
        <p:txBody>
          <a:bodyPr/>
          <a:lstStyle/>
          <a:p>
            <a:fld id="{F77328DF-33F7-4BAD-A13A-5CCA6B8A57F1}" type="slidenum">
              <a:rPr lang="en-US" smtClean="0"/>
              <a:t>8</a:t>
            </a:fld>
            <a:endParaRPr lang="en-US"/>
          </a:p>
        </p:txBody>
      </p:sp>
    </p:spTree>
    <p:extLst>
      <p:ext uri="{BB962C8B-B14F-4D97-AF65-F5344CB8AC3E}">
        <p14:creationId xmlns:p14="http://schemas.microsoft.com/office/powerpoint/2010/main" val="15705860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But threats to the world’s forests are growing. Expanding agriculture is responsible for most of the world’s deforestation. Illegal and unsustainable logging is responsible for most of the degradation of the world’s forests. In degraded forests, large trees are removed, small trees, bushes and plants often are severely damaged or dead; rivers are polluted; slopes are eroded; they can no longer support wildlife species.</a:t>
            </a:r>
            <a:endParaRPr lang="en-US" dirty="0"/>
          </a:p>
        </p:txBody>
      </p:sp>
      <p:sp>
        <p:nvSpPr>
          <p:cNvPr id="4" name="Slide Number Placeholder 3"/>
          <p:cNvSpPr>
            <a:spLocks noGrp="1"/>
          </p:cNvSpPr>
          <p:nvPr>
            <p:ph type="sldNum" sz="quarter" idx="10"/>
          </p:nvPr>
        </p:nvSpPr>
        <p:spPr/>
        <p:txBody>
          <a:bodyPr/>
          <a:lstStyle/>
          <a:p>
            <a:fld id="{F77328DF-33F7-4BAD-A13A-5CCA6B8A57F1}" type="slidenum">
              <a:rPr lang="en-US" smtClean="0"/>
              <a:t>9</a:t>
            </a:fld>
            <a:endParaRPr lang="en-US"/>
          </a:p>
        </p:txBody>
      </p:sp>
    </p:spTree>
    <p:extLst>
      <p:ext uri="{BB962C8B-B14F-4D97-AF65-F5344CB8AC3E}">
        <p14:creationId xmlns:p14="http://schemas.microsoft.com/office/powerpoint/2010/main" val="26628294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wood harvested from unsustainable and illegal logging creates some of the products we use every day—things like toilet paper, napkins, brooms and bed frames, though not all of these</a:t>
            </a:r>
            <a:r>
              <a:rPr lang="en-US" sz="1200" kern="1200" baseline="0" dirty="0">
                <a:solidFill>
                  <a:schemeClr val="tx1"/>
                </a:solidFill>
                <a:effectLst/>
                <a:latin typeface="+mn-lt"/>
                <a:ea typeface="+mn-ea"/>
                <a:cs typeface="+mn-cs"/>
              </a:rPr>
              <a:t> products on the market come from </a:t>
            </a:r>
            <a:r>
              <a:rPr lang="en-US" sz="1200" kern="1200" baseline="0">
                <a:solidFill>
                  <a:schemeClr val="tx1"/>
                </a:solidFill>
                <a:effectLst/>
                <a:latin typeface="+mn-lt"/>
                <a:ea typeface="+mn-ea"/>
                <a:cs typeface="+mn-cs"/>
              </a:rPr>
              <a:t>unsustainable logging</a:t>
            </a:r>
            <a:r>
              <a:rPr lang="en-US" sz="1200" kern="1200">
                <a:solidFill>
                  <a:schemeClr val="tx1"/>
                </a:solidFill>
                <a:effectLst/>
                <a:latin typeface="+mn-lt"/>
                <a:ea typeface="+mn-ea"/>
                <a:cs typeface="+mn-cs"/>
              </a:rPr>
              <a:t>. </a:t>
            </a:r>
            <a:r>
              <a:rPr lang="en-US" sz="1200" kern="1200" dirty="0">
                <a:solidFill>
                  <a:schemeClr val="tx1"/>
                </a:solidFill>
                <a:effectLst/>
                <a:latin typeface="+mn-lt"/>
                <a:ea typeface="+mn-ea"/>
                <a:cs typeface="+mn-cs"/>
              </a:rPr>
              <a:t>Trees are being cut down at a rapid rate—the equivalent of 27 soccer fields per minute—to meet the demand for such products.</a:t>
            </a:r>
          </a:p>
          <a:p>
            <a:endParaRPr lang="en-US" dirty="0"/>
          </a:p>
        </p:txBody>
      </p:sp>
      <p:sp>
        <p:nvSpPr>
          <p:cNvPr id="4" name="Slide Number Placeholder 3"/>
          <p:cNvSpPr>
            <a:spLocks noGrp="1"/>
          </p:cNvSpPr>
          <p:nvPr>
            <p:ph type="sldNum" sz="quarter" idx="10"/>
          </p:nvPr>
        </p:nvSpPr>
        <p:spPr/>
        <p:txBody>
          <a:bodyPr/>
          <a:lstStyle/>
          <a:p>
            <a:fld id="{F77328DF-33F7-4BAD-A13A-5CCA6B8A57F1}" type="slidenum">
              <a:rPr lang="en-US" smtClean="0"/>
              <a:t>10</a:t>
            </a:fld>
            <a:endParaRPr lang="en-US"/>
          </a:p>
        </p:txBody>
      </p:sp>
    </p:spTree>
    <p:extLst>
      <p:ext uri="{BB962C8B-B14F-4D97-AF65-F5344CB8AC3E}">
        <p14:creationId xmlns:p14="http://schemas.microsoft.com/office/powerpoint/2010/main" val="35568035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with dark ba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2229681"/>
            <a:ext cx="9144000" cy="684139"/>
          </a:xfrm>
          <a:solidFill>
            <a:schemeClr val="tx1">
              <a:alpha val="43000"/>
            </a:schemeClr>
          </a:solidFill>
        </p:spPr>
        <p:txBody>
          <a:bodyPr/>
          <a:lstStyle>
            <a:lvl1pPr algn="ctr">
              <a:defRPr sz="3200">
                <a:solidFill>
                  <a:srgbClr val="FFFFFF"/>
                </a:solidFill>
              </a:defRPr>
            </a:lvl1pPr>
          </a:lstStyle>
          <a:p>
            <a:r>
              <a:rPr lang="en-US" dirty="0"/>
              <a:t>Title</a:t>
            </a:r>
          </a:p>
        </p:txBody>
      </p:sp>
    </p:spTree>
    <p:extLst>
      <p:ext uri="{BB962C8B-B14F-4D97-AF65-F5344CB8AC3E}">
        <p14:creationId xmlns:p14="http://schemas.microsoft.com/office/powerpoint/2010/main" val="3626645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with light ba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2229681"/>
            <a:ext cx="9144000" cy="684139"/>
          </a:xfrm>
          <a:solidFill>
            <a:schemeClr val="bg1">
              <a:alpha val="43000"/>
            </a:schemeClr>
          </a:solidFill>
        </p:spPr>
        <p:txBody>
          <a:bodyPr/>
          <a:lstStyle>
            <a:lvl1pPr algn="ctr">
              <a:defRPr sz="3200">
                <a:solidFill>
                  <a:schemeClr val="tx1"/>
                </a:solidFill>
              </a:defRPr>
            </a:lvl1pPr>
          </a:lstStyle>
          <a:p>
            <a:r>
              <a:rPr lang="en-US" dirty="0"/>
              <a:t>Title</a:t>
            </a:r>
          </a:p>
        </p:txBody>
      </p:sp>
    </p:spTree>
    <p:extLst>
      <p:ext uri="{BB962C8B-B14F-4D97-AF65-F5344CB8AC3E}">
        <p14:creationId xmlns:p14="http://schemas.microsoft.com/office/powerpoint/2010/main" val="1678406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674241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50619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lass box dark">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55612" y="1210670"/>
            <a:ext cx="2712831" cy="1508105"/>
          </a:xfrm>
          <a:solidFill>
            <a:schemeClr val="tx1">
              <a:alpha val="45000"/>
            </a:schemeClr>
          </a:solidFill>
        </p:spPr>
        <p:txBody>
          <a:bodyPr wrap="square" lIns="182880" tIns="137160" rIns="182880" bIns="137160" anchor="t">
            <a:spAutoFit/>
          </a:bodyPr>
          <a:lstStyle>
            <a:lvl1pPr marL="0" indent="0">
              <a:buNone/>
              <a:defRPr sz="200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This is a sample of a glass box treatment to be placed on top of a photo.</a:t>
            </a:r>
          </a:p>
        </p:txBody>
      </p:sp>
    </p:spTree>
    <p:extLst>
      <p:ext uri="{BB962C8B-B14F-4D97-AF65-F5344CB8AC3E}">
        <p14:creationId xmlns:p14="http://schemas.microsoft.com/office/powerpoint/2010/main" val="2054482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lass box ligh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55612" y="1210670"/>
            <a:ext cx="2712831" cy="1508105"/>
          </a:xfrm>
          <a:solidFill>
            <a:schemeClr val="bg1">
              <a:alpha val="45000"/>
            </a:schemeClr>
          </a:solidFill>
        </p:spPr>
        <p:txBody>
          <a:bodyPr wrap="square" lIns="182880" tIns="137160" rIns="182880" bIns="137160" anchor="t">
            <a:spAutoFit/>
          </a:bodyPr>
          <a:lstStyle>
            <a:lvl1pPr marL="0" indent="0">
              <a:buNone/>
              <a:defRPr sz="200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This is a sample of a glass box treatment to be placed on top of a photo.</a:t>
            </a:r>
          </a:p>
        </p:txBody>
      </p:sp>
    </p:spTree>
    <p:extLst>
      <p:ext uri="{BB962C8B-B14F-4D97-AF65-F5344CB8AC3E}">
        <p14:creationId xmlns:p14="http://schemas.microsoft.com/office/powerpoint/2010/main" val="569659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0535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ogo slide">
    <p:bg>
      <p:bgPr>
        <a:solidFill>
          <a:srgbClr val="EEECE1"/>
        </a:solidFill>
        <a:effectLst/>
      </p:bgPr>
    </p:bg>
    <p:spTree>
      <p:nvGrpSpPr>
        <p:cNvPr id="1" name=""/>
        <p:cNvGrpSpPr/>
        <p:nvPr/>
      </p:nvGrpSpPr>
      <p:grpSpPr>
        <a:xfrm>
          <a:off x="0" y="0"/>
          <a:ext cx="0" cy="0"/>
          <a:chOff x="0" y="0"/>
          <a:chExt cx="0" cy="0"/>
        </a:xfrm>
      </p:grpSpPr>
      <p:pic>
        <p:nvPicPr>
          <p:cNvPr id="2" name="Picture 4" descr="WWF_25mm_no_tab.pn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3532188" y="785813"/>
            <a:ext cx="2090737" cy="312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2607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14347"/>
            <a:ext cx="8229600" cy="748882"/>
          </a:xfrm>
          <a:prstGeom prst="rect">
            <a:avLst/>
          </a:prstGeom>
        </p:spPr>
        <p:txBody>
          <a:bodyPr vert="horz" lIns="0" tIns="0" rIns="0" bIns="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0" y="1200150"/>
            <a:ext cx="8229600" cy="354235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13005889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4" r:id="rId4"/>
    <p:sldLayoutId id="2147483651" r:id="rId5"/>
    <p:sldLayoutId id="2147483661" r:id="rId6"/>
    <p:sldLayoutId id="2147483659" r:id="rId7"/>
    <p:sldLayoutId id="2147483662" r:id="rId8"/>
  </p:sldLayoutIdLst>
  <p:txStyles>
    <p:titleStyle>
      <a:lvl1pPr algn="l" defTabSz="457200" rtl="0" eaLnBrk="1" latinLnBrk="0" hangingPunct="1">
        <a:spcBef>
          <a:spcPct val="0"/>
        </a:spcBef>
        <a:buNone/>
        <a:defRPr sz="2800" kern="1200">
          <a:solidFill>
            <a:schemeClr val="tx2"/>
          </a:solidFill>
          <a:latin typeface="+mj-lt"/>
          <a:ea typeface="+mj-ea"/>
          <a:cs typeface="+mj-cs"/>
        </a:defRPr>
      </a:lvl1pPr>
    </p:titleStyle>
    <p:bodyStyle>
      <a:lvl1pPr marL="0" indent="0" algn="l" defTabSz="457200" rtl="0" eaLnBrk="1" latinLnBrk="0" hangingPunct="1">
        <a:spcBef>
          <a:spcPts val="0"/>
        </a:spcBef>
        <a:spcAft>
          <a:spcPts val="600"/>
        </a:spcAft>
        <a:buFontTx/>
        <a:buNone/>
        <a:defRPr sz="2000" kern="1200">
          <a:solidFill>
            <a:schemeClr val="tx1"/>
          </a:solidFill>
          <a:latin typeface="+mn-lt"/>
          <a:ea typeface="+mn-ea"/>
          <a:cs typeface="+mn-cs"/>
        </a:defRPr>
      </a:lvl1pPr>
      <a:lvl2pPr marL="231775" indent="-231775" algn="l" defTabSz="457200" rtl="0" eaLnBrk="1" latinLnBrk="0" hangingPunct="1">
        <a:spcBef>
          <a:spcPts val="0"/>
        </a:spcBef>
        <a:spcAft>
          <a:spcPts val="600"/>
        </a:spcAft>
        <a:buSzPct val="90000"/>
        <a:buFont typeface="Arial"/>
        <a:buChar char="•"/>
        <a:defRPr sz="2000" kern="1200">
          <a:solidFill>
            <a:schemeClr val="tx1"/>
          </a:solidFill>
          <a:latin typeface="+mn-lt"/>
          <a:ea typeface="+mn-ea"/>
          <a:cs typeface="+mn-cs"/>
        </a:defRPr>
      </a:lvl2pPr>
      <a:lvl3pPr marL="457200" indent="-225425" algn="l" defTabSz="457200" rtl="0" eaLnBrk="1" latinLnBrk="0" hangingPunct="1">
        <a:spcBef>
          <a:spcPts val="0"/>
        </a:spcBef>
        <a:spcAft>
          <a:spcPts val="600"/>
        </a:spcAft>
        <a:buSzPct val="90000"/>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8613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D923889-8ED9-41AC-BC7A-F517E43A151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56314" y="-2369490"/>
            <a:ext cx="11800314" cy="7871793"/>
          </a:xfrm>
          <a:prstGeom prst="rect">
            <a:avLst/>
          </a:prstGeom>
        </p:spPr>
      </p:pic>
      <p:sp>
        <p:nvSpPr>
          <p:cNvPr id="2" name="Text Placeholder 1">
            <a:extLst>
              <a:ext uri="{FF2B5EF4-FFF2-40B4-BE49-F238E27FC236}">
                <a16:creationId xmlns:a16="http://schemas.microsoft.com/office/drawing/2014/main" id="{55A9DEEA-E2A5-443D-8286-ADF9E01F04E8}"/>
              </a:ext>
            </a:extLst>
          </p:cNvPr>
          <p:cNvSpPr>
            <a:spLocks noGrp="1"/>
          </p:cNvSpPr>
          <p:nvPr>
            <p:ph type="body" idx="1"/>
          </p:nvPr>
        </p:nvSpPr>
        <p:spPr>
          <a:xfrm>
            <a:off x="455612" y="1210670"/>
            <a:ext cx="2712831" cy="2431435"/>
          </a:xfrm>
          <a:solidFill>
            <a:schemeClr val="tx1">
              <a:alpha val="45000"/>
            </a:schemeClr>
          </a:solidFill>
        </p:spPr>
        <p:txBody>
          <a:bodyPr/>
          <a:lstStyle/>
          <a:p>
            <a:r>
              <a:rPr lang="en-US" dirty="0">
                <a:solidFill>
                  <a:schemeClr val="bg1"/>
                </a:solidFill>
              </a:rPr>
              <a:t>Some everyday products like paper, napkins, and furniture can come from illegal and unsustainable logging.</a:t>
            </a:r>
          </a:p>
        </p:txBody>
      </p:sp>
    </p:spTree>
    <p:extLst>
      <p:ext uri="{BB962C8B-B14F-4D97-AF65-F5344CB8AC3E}">
        <p14:creationId xmlns:p14="http://schemas.microsoft.com/office/powerpoint/2010/main" val="2754958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1820AB6-C233-43E7-8C7B-E987883BE60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1137036"/>
            <a:ext cx="9565419" cy="6376946"/>
          </a:xfrm>
          <a:prstGeom prst="rect">
            <a:avLst/>
          </a:prstGeom>
        </p:spPr>
      </p:pic>
      <p:sp>
        <p:nvSpPr>
          <p:cNvPr id="2" name="Title 1">
            <a:extLst>
              <a:ext uri="{FF2B5EF4-FFF2-40B4-BE49-F238E27FC236}">
                <a16:creationId xmlns:a16="http://schemas.microsoft.com/office/drawing/2014/main" id="{BD12662A-AEEB-4AC7-BF5C-FA8FA40AFB42}"/>
              </a:ext>
            </a:extLst>
          </p:cNvPr>
          <p:cNvSpPr>
            <a:spLocks noGrp="1"/>
          </p:cNvSpPr>
          <p:nvPr>
            <p:ph type="ctrTitle"/>
          </p:nvPr>
        </p:nvSpPr>
        <p:spPr/>
        <p:txBody>
          <a:bodyPr/>
          <a:lstStyle/>
          <a:p>
            <a:r>
              <a:rPr lang="en-US" dirty="0"/>
              <a:t>How FSC protects forests</a:t>
            </a:r>
          </a:p>
        </p:txBody>
      </p:sp>
    </p:spTree>
    <p:extLst>
      <p:ext uri="{BB962C8B-B14F-4D97-AF65-F5344CB8AC3E}">
        <p14:creationId xmlns:p14="http://schemas.microsoft.com/office/powerpoint/2010/main" val="3969924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D4DD888-87B2-4E12-AAA9-A9A4E7270F5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1105231"/>
            <a:ext cx="9493857" cy="6329238"/>
          </a:xfrm>
          <a:prstGeom prst="rect">
            <a:avLst/>
          </a:prstGeom>
        </p:spPr>
      </p:pic>
      <p:sp>
        <p:nvSpPr>
          <p:cNvPr id="2" name="Text Placeholder 1">
            <a:extLst>
              <a:ext uri="{FF2B5EF4-FFF2-40B4-BE49-F238E27FC236}">
                <a16:creationId xmlns:a16="http://schemas.microsoft.com/office/drawing/2014/main" id="{438F228A-5729-4F20-BD21-55B1A6423A48}"/>
              </a:ext>
            </a:extLst>
          </p:cNvPr>
          <p:cNvSpPr>
            <a:spLocks noGrp="1"/>
          </p:cNvSpPr>
          <p:nvPr>
            <p:ph type="body" idx="1"/>
          </p:nvPr>
        </p:nvSpPr>
        <p:spPr>
          <a:xfrm>
            <a:off x="5623961" y="1734884"/>
            <a:ext cx="2712831" cy="2431435"/>
          </a:xfrm>
          <a:solidFill>
            <a:schemeClr val="tx1">
              <a:alpha val="45000"/>
            </a:schemeClr>
          </a:solidFill>
        </p:spPr>
        <p:txBody>
          <a:bodyPr/>
          <a:lstStyle/>
          <a:p>
            <a:r>
              <a:rPr lang="en-US" dirty="0">
                <a:solidFill>
                  <a:schemeClr val="bg1"/>
                </a:solidFill>
              </a:rPr>
              <a:t>FSC-certified forests meet rigorous environmental standards to protect wildlife, water resources, and the forest itself. </a:t>
            </a:r>
          </a:p>
        </p:txBody>
      </p:sp>
    </p:spTree>
    <p:extLst>
      <p:ext uri="{BB962C8B-B14F-4D97-AF65-F5344CB8AC3E}">
        <p14:creationId xmlns:p14="http://schemas.microsoft.com/office/powerpoint/2010/main" val="3695798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8CE09A1-C2B7-45AC-8A86-3BC5DC908B6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943971"/>
            <a:ext cx="9287747" cy="6191831"/>
          </a:xfrm>
          <a:prstGeom prst="rect">
            <a:avLst/>
          </a:prstGeom>
        </p:spPr>
      </p:pic>
      <p:sp>
        <p:nvSpPr>
          <p:cNvPr id="2" name="Text Placeholder 1">
            <a:extLst>
              <a:ext uri="{FF2B5EF4-FFF2-40B4-BE49-F238E27FC236}">
                <a16:creationId xmlns:a16="http://schemas.microsoft.com/office/drawing/2014/main" id="{C4FBEAB8-5AED-49FC-9561-128F54A7196A}"/>
              </a:ext>
            </a:extLst>
          </p:cNvPr>
          <p:cNvSpPr>
            <a:spLocks noGrp="1"/>
          </p:cNvSpPr>
          <p:nvPr>
            <p:ph type="body" idx="1"/>
          </p:nvPr>
        </p:nvSpPr>
        <p:spPr>
          <a:xfrm>
            <a:off x="4852684" y="463247"/>
            <a:ext cx="2712831" cy="2431435"/>
          </a:xfrm>
        </p:spPr>
        <p:txBody>
          <a:bodyPr/>
          <a:lstStyle/>
          <a:p>
            <a:r>
              <a:rPr lang="en-US" dirty="0"/>
              <a:t>They must also meet social standards – engaging local communities and protecting indigenous peoples.</a:t>
            </a:r>
          </a:p>
        </p:txBody>
      </p:sp>
    </p:spTree>
    <p:extLst>
      <p:ext uri="{BB962C8B-B14F-4D97-AF65-F5344CB8AC3E}">
        <p14:creationId xmlns:p14="http://schemas.microsoft.com/office/powerpoint/2010/main" val="2091242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35E156E-B408-4CCF-999D-B40CC1DF40E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227730"/>
            <a:ext cx="11084118" cy="7389412"/>
          </a:xfrm>
          <a:prstGeom prst="rect">
            <a:avLst/>
          </a:prstGeom>
        </p:spPr>
      </p:pic>
      <p:sp>
        <p:nvSpPr>
          <p:cNvPr id="2" name="Text Placeholder 1">
            <a:extLst>
              <a:ext uri="{FF2B5EF4-FFF2-40B4-BE49-F238E27FC236}">
                <a16:creationId xmlns:a16="http://schemas.microsoft.com/office/drawing/2014/main" id="{7DCA8E49-7582-43C6-BD8E-AF5CFF62827B}"/>
              </a:ext>
            </a:extLst>
          </p:cNvPr>
          <p:cNvSpPr>
            <a:spLocks noGrp="1"/>
          </p:cNvSpPr>
          <p:nvPr>
            <p:ph type="body" idx="1"/>
          </p:nvPr>
        </p:nvSpPr>
        <p:spPr>
          <a:xfrm>
            <a:off x="455612" y="1210670"/>
            <a:ext cx="2712831" cy="1200329"/>
          </a:xfrm>
        </p:spPr>
        <p:txBody>
          <a:bodyPr/>
          <a:lstStyle/>
          <a:p>
            <a:r>
              <a:rPr lang="en-US" dirty="0"/>
              <a:t>Around 16% of the world’s timber is FSC-certified.</a:t>
            </a:r>
          </a:p>
        </p:txBody>
      </p:sp>
    </p:spTree>
    <p:extLst>
      <p:ext uri="{BB962C8B-B14F-4D97-AF65-F5344CB8AC3E}">
        <p14:creationId xmlns:p14="http://schemas.microsoft.com/office/powerpoint/2010/main" val="2885489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B8A42CC-6586-46E2-A494-B0A0F98BA75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254"/>
            <a:ext cx="9144000" cy="5142992"/>
          </a:xfrm>
          <a:prstGeom prst="rect">
            <a:avLst/>
          </a:prstGeom>
        </p:spPr>
      </p:pic>
      <p:sp>
        <p:nvSpPr>
          <p:cNvPr id="2" name="Text Placeholder 1">
            <a:extLst>
              <a:ext uri="{FF2B5EF4-FFF2-40B4-BE49-F238E27FC236}">
                <a16:creationId xmlns:a16="http://schemas.microsoft.com/office/drawing/2014/main" id="{D521C3D6-96D2-4E96-B682-FA3027DFBCCD}"/>
              </a:ext>
            </a:extLst>
          </p:cNvPr>
          <p:cNvSpPr>
            <a:spLocks noGrp="1"/>
          </p:cNvSpPr>
          <p:nvPr>
            <p:ph type="body" idx="1"/>
          </p:nvPr>
        </p:nvSpPr>
        <p:spPr>
          <a:xfrm>
            <a:off x="455612" y="1210670"/>
            <a:ext cx="2879259" cy="2431435"/>
          </a:xfrm>
        </p:spPr>
        <p:txBody>
          <a:bodyPr/>
          <a:lstStyle/>
          <a:p>
            <a:r>
              <a:rPr lang="en-US" dirty="0"/>
              <a:t>FSC is the one of the best ways to save our forests. We create a self-perpetuating system for encouraging sustainable growth.</a:t>
            </a:r>
          </a:p>
        </p:txBody>
      </p:sp>
    </p:spTree>
    <p:extLst>
      <p:ext uri="{BB962C8B-B14F-4D97-AF65-F5344CB8AC3E}">
        <p14:creationId xmlns:p14="http://schemas.microsoft.com/office/powerpoint/2010/main" val="29602084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36B481B-5F1B-44CB-B826-6907AD59F02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574317"/>
            <a:ext cx="9223513" cy="6149009"/>
          </a:xfrm>
          <a:prstGeom prst="rect">
            <a:avLst/>
          </a:prstGeom>
        </p:spPr>
      </p:pic>
      <p:sp>
        <p:nvSpPr>
          <p:cNvPr id="2" name="Title 1">
            <a:extLst>
              <a:ext uri="{FF2B5EF4-FFF2-40B4-BE49-F238E27FC236}">
                <a16:creationId xmlns:a16="http://schemas.microsoft.com/office/drawing/2014/main" id="{9F775CED-FE25-4116-B1BA-C52667F6FB0B}"/>
              </a:ext>
            </a:extLst>
          </p:cNvPr>
          <p:cNvSpPr>
            <a:spLocks noGrp="1"/>
          </p:cNvSpPr>
          <p:nvPr>
            <p:ph type="ctrTitle"/>
          </p:nvPr>
        </p:nvSpPr>
        <p:spPr/>
        <p:txBody>
          <a:bodyPr/>
          <a:lstStyle/>
          <a:p>
            <a:r>
              <a:rPr lang="en-US" dirty="0"/>
              <a:t>How you can help</a:t>
            </a:r>
          </a:p>
        </p:txBody>
      </p:sp>
    </p:spTree>
    <p:extLst>
      <p:ext uri="{BB962C8B-B14F-4D97-AF65-F5344CB8AC3E}">
        <p14:creationId xmlns:p14="http://schemas.microsoft.com/office/powerpoint/2010/main" val="3055730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5B7418C-B8E9-41BB-BA3B-A9E4CE33954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361080"/>
            <a:ext cx="9756870" cy="6504580"/>
          </a:xfrm>
          <a:prstGeom prst="rect">
            <a:avLst/>
          </a:prstGeom>
        </p:spPr>
      </p:pic>
      <p:sp>
        <p:nvSpPr>
          <p:cNvPr id="2" name="Text Placeholder 1">
            <a:extLst>
              <a:ext uri="{FF2B5EF4-FFF2-40B4-BE49-F238E27FC236}">
                <a16:creationId xmlns:a16="http://schemas.microsoft.com/office/drawing/2014/main" id="{E0DB38DC-AC80-4115-B445-8FD3DAA3347E}"/>
              </a:ext>
            </a:extLst>
          </p:cNvPr>
          <p:cNvSpPr>
            <a:spLocks noGrp="1"/>
          </p:cNvSpPr>
          <p:nvPr>
            <p:ph type="body" idx="1"/>
          </p:nvPr>
        </p:nvSpPr>
        <p:spPr>
          <a:xfrm>
            <a:off x="455612" y="1210670"/>
            <a:ext cx="2712831" cy="892552"/>
          </a:xfrm>
          <a:solidFill>
            <a:schemeClr val="bg1">
              <a:alpha val="72000"/>
            </a:schemeClr>
          </a:solidFill>
        </p:spPr>
        <p:txBody>
          <a:bodyPr/>
          <a:lstStyle/>
          <a:p>
            <a:r>
              <a:rPr lang="en-US" dirty="0">
                <a:solidFill>
                  <a:schemeClr val="tx1"/>
                </a:solidFill>
              </a:rPr>
              <a:t>Consider your own consumption habits. </a:t>
            </a:r>
          </a:p>
        </p:txBody>
      </p:sp>
    </p:spTree>
    <p:extLst>
      <p:ext uri="{BB962C8B-B14F-4D97-AF65-F5344CB8AC3E}">
        <p14:creationId xmlns:p14="http://schemas.microsoft.com/office/powerpoint/2010/main" val="2004654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4C69977-D8B8-4041-B39B-157EB93B824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28" y="-137724"/>
            <a:ext cx="9148127" cy="5782379"/>
          </a:xfrm>
          <a:prstGeom prst="rect">
            <a:avLst/>
          </a:prstGeom>
        </p:spPr>
      </p:pic>
      <p:sp>
        <p:nvSpPr>
          <p:cNvPr id="2" name="Text Placeholder 1">
            <a:extLst>
              <a:ext uri="{FF2B5EF4-FFF2-40B4-BE49-F238E27FC236}">
                <a16:creationId xmlns:a16="http://schemas.microsoft.com/office/drawing/2014/main" id="{A5D19438-51C0-4F73-AD54-8B9FD3DFDEED}"/>
              </a:ext>
            </a:extLst>
          </p:cNvPr>
          <p:cNvSpPr>
            <a:spLocks noGrp="1"/>
          </p:cNvSpPr>
          <p:nvPr>
            <p:ph type="body" idx="1"/>
          </p:nvPr>
        </p:nvSpPr>
        <p:spPr>
          <a:xfrm>
            <a:off x="5123028" y="1503057"/>
            <a:ext cx="2712831" cy="1200329"/>
          </a:xfrm>
        </p:spPr>
        <p:txBody>
          <a:bodyPr/>
          <a:lstStyle/>
          <a:p>
            <a:r>
              <a:rPr lang="en-US" dirty="0"/>
              <a:t>Look for the label when buying wood and paper products.</a:t>
            </a:r>
          </a:p>
        </p:txBody>
      </p:sp>
    </p:spTree>
    <p:extLst>
      <p:ext uri="{BB962C8B-B14F-4D97-AF65-F5344CB8AC3E}">
        <p14:creationId xmlns:p14="http://schemas.microsoft.com/office/powerpoint/2010/main" val="24581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2CE6A1F-A530-4028-8F92-6F17EAE06F5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614470"/>
            <a:ext cx="9207610" cy="6299540"/>
          </a:xfrm>
          <a:prstGeom prst="rect">
            <a:avLst/>
          </a:prstGeom>
        </p:spPr>
      </p:pic>
      <p:sp>
        <p:nvSpPr>
          <p:cNvPr id="2" name="Title 1">
            <a:extLst>
              <a:ext uri="{FF2B5EF4-FFF2-40B4-BE49-F238E27FC236}">
                <a16:creationId xmlns:a16="http://schemas.microsoft.com/office/drawing/2014/main" id="{32274B06-77D5-4F92-9CE3-EE1350930B79}"/>
              </a:ext>
            </a:extLst>
          </p:cNvPr>
          <p:cNvSpPr>
            <a:spLocks noGrp="1"/>
          </p:cNvSpPr>
          <p:nvPr>
            <p:ph type="ctrTitle"/>
          </p:nvPr>
        </p:nvSpPr>
        <p:spPr/>
        <p:txBody>
          <a:bodyPr/>
          <a:lstStyle/>
          <a:p>
            <a:r>
              <a:rPr lang="en-US" dirty="0"/>
              <a:t>worldwildlife.org/initiatives/forests</a:t>
            </a:r>
          </a:p>
        </p:txBody>
      </p:sp>
    </p:spTree>
    <p:extLst>
      <p:ext uri="{BB962C8B-B14F-4D97-AF65-F5344CB8AC3E}">
        <p14:creationId xmlns:p14="http://schemas.microsoft.com/office/powerpoint/2010/main" val="2217577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5801231-7030-4EC2-8673-02BA67598DB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027540"/>
            <a:ext cx="9256560" cy="6171040"/>
          </a:xfrm>
          <a:prstGeom prst="rect">
            <a:avLst/>
          </a:prstGeom>
        </p:spPr>
      </p:pic>
      <p:sp>
        <p:nvSpPr>
          <p:cNvPr id="2" name="Title 1">
            <a:extLst>
              <a:ext uri="{FF2B5EF4-FFF2-40B4-BE49-F238E27FC236}">
                <a16:creationId xmlns:a16="http://schemas.microsoft.com/office/drawing/2014/main" id="{8AE4E81B-5907-4F56-A26D-09EDB45865F2}"/>
              </a:ext>
            </a:extLst>
          </p:cNvPr>
          <p:cNvSpPr>
            <a:spLocks noGrp="1"/>
          </p:cNvSpPr>
          <p:nvPr>
            <p:ph type="ctrTitle"/>
          </p:nvPr>
        </p:nvSpPr>
        <p:spPr/>
        <p:txBody>
          <a:bodyPr/>
          <a:lstStyle/>
          <a:p>
            <a:r>
              <a:rPr lang="en-US" dirty="0"/>
              <a:t>Forest Stewardship Council</a:t>
            </a:r>
          </a:p>
        </p:txBody>
      </p:sp>
    </p:spTree>
    <p:extLst>
      <p:ext uri="{BB962C8B-B14F-4D97-AF65-F5344CB8AC3E}">
        <p14:creationId xmlns:p14="http://schemas.microsoft.com/office/powerpoint/2010/main" val="3994064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63749" y="524604"/>
            <a:ext cx="8248313" cy="423662"/>
          </a:xfrm>
          <a:prstGeom prst="rect">
            <a:avLst/>
          </a:prstGeom>
        </p:spPr>
        <p:txBody>
          <a:bodyPr lIns="0" tIns="0" rIns="0" bIns="0" anchor="ctr"/>
          <a:lstStyle>
            <a:lvl1pPr algn="l" defTabSz="457200" rtl="0" eaLnBrk="0" fontAlgn="base" hangingPunct="0">
              <a:spcBef>
                <a:spcPct val="0"/>
              </a:spcBef>
              <a:spcAft>
                <a:spcPct val="0"/>
              </a:spcAft>
              <a:defRPr sz="2800" kern="1200">
                <a:solidFill>
                  <a:srgbClr val="31859C"/>
                </a:solidFill>
                <a:latin typeface="+mj-lt"/>
                <a:ea typeface="+mj-ea"/>
                <a:cs typeface="+mj-cs"/>
              </a:defRPr>
            </a:lvl1pPr>
            <a:lvl2pPr algn="l" defTabSz="457200" rtl="0" eaLnBrk="0" fontAlgn="base" hangingPunct="0">
              <a:spcBef>
                <a:spcPct val="0"/>
              </a:spcBef>
              <a:spcAft>
                <a:spcPct val="0"/>
              </a:spcAft>
              <a:defRPr sz="2400">
                <a:solidFill>
                  <a:srgbClr val="31859C"/>
                </a:solidFill>
                <a:latin typeface="Arial" pitchFamily="34" charset="0"/>
              </a:defRPr>
            </a:lvl2pPr>
            <a:lvl3pPr algn="l" defTabSz="457200" rtl="0" eaLnBrk="0" fontAlgn="base" hangingPunct="0">
              <a:spcBef>
                <a:spcPct val="0"/>
              </a:spcBef>
              <a:spcAft>
                <a:spcPct val="0"/>
              </a:spcAft>
              <a:defRPr sz="2400">
                <a:solidFill>
                  <a:srgbClr val="31859C"/>
                </a:solidFill>
                <a:latin typeface="Arial" pitchFamily="34" charset="0"/>
              </a:defRPr>
            </a:lvl3pPr>
            <a:lvl4pPr algn="l" defTabSz="457200" rtl="0" eaLnBrk="0" fontAlgn="base" hangingPunct="0">
              <a:spcBef>
                <a:spcPct val="0"/>
              </a:spcBef>
              <a:spcAft>
                <a:spcPct val="0"/>
              </a:spcAft>
              <a:defRPr sz="2400">
                <a:solidFill>
                  <a:srgbClr val="31859C"/>
                </a:solidFill>
                <a:latin typeface="Arial" pitchFamily="34" charset="0"/>
              </a:defRPr>
            </a:lvl4pPr>
            <a:lvl5pPr algn="l" defTabSz="457200" rtl="0" eaLnBrk="0" fontAlgn="base" hangingPunct="0">
              <a:spcBef>
                <a:spcPct val="0"/>
              </a:spcBef>
              <a:spcAft>
                <a:spcPct val="0"/>
              </a:spcAft>
              <a:defRPr sz="2400">
                <a:solidFill>
                  <a:srgbClr val="31859C"/>
                </a:solidFill>
                <a:latin typeface="Arial" pitchFamily="34" charset="0"/>
              </a:defRPr>
            </a:lvl5pPr>
            <a:lvl6pPr marL="457200" algn="l" defTabSz="457200" rtl="0" fontAlgn="base">
              <a:spcBef>
                <a:spcPct val="0"/>
              </a:spcBef>
              <a:spcAft>
                <a:spcPct val="0"/>
              </a:spcAft>
              <a:defRPr sz="2400">
                <a:solidFill>
                  <a:srgbClr val="31859C"/>
                </a:solidFill>
                <a:latin typeface="Arial" pitchFamily="34" charset="0"/>
              </a:defRPr>
            </a:lvl6pPr>
            <a:lvl7pPr marL="914400" algn="l" defTabSz="457200" rtl="0" fontAlgn="base">
              <a:spcBef>
                <a:spcPct val="0"/>
              </a:spcBef>
              <a:spcAft>
                <a:spcPct val="0"/>
              </a:spcAft>
              <a:defRPr sz="2400">
                <a:solidFill>
                  <a:srgbClr val="31859C"/>
                </a:solidFill>
                <a:latin typeface="Arial" pitchFamily="34" charset="0"/>
              </a:defRPr>
            </a:lvl7pPr>
            <a:lvl8pPr marL="1371600" algn="l" defTabSz="457200" rtl="0" fontAlgn="base">
              <a:spcBef>
                <a:spcPct val="0"/>
              </a:spcBef>
              <a:spcAft>
                <a:spcPct val="0"/>
              </a:spcAft>
              <a:defRPr sz="2400">
                <a:solidFill>
                  <a:srgbClr val="31859C"/>
                </a:solidFill>
                <a:latin typeface="Arial" pitchFamily="34" charset="0"/>
              </a:defRPr>
            </a:lvl8pPr>
            <a:lvl9pPr marL="1828800" algn="l" defTabSz="457200" rtl="0" fontAlgn="base">
              <a:spcBef>
                <a:spcPct val="0"/>
              </a:spcBef>
              <a:spcAft>
                <a:spcPct val="0"/>
              </a:spcAft>
              <a:defRPr sz="2400">
                <a:solidFill>
                  <a:srgbClr val="31859C"/>
                </a:solidFill>
                <a:latin typeface="Arial" pitchFamily="34" charset="0"/>
              </a:defRPr>
            </a:lvl9pPr>
          </a:lstStyle>
          <a:p>
            <a:pPr algn="just"/>
            <a:r>
              <a:rPr lang="en-US" sz="1800" dirty="0"/>
              <a:t>Photo Credits</a:t>
            </a:r>
          </a:p>
        </p:txBody>
      </p:sp>
      <p:sp>
        <p:nvSpPr>
          <p:cNvPr id="4" name="Text Placeholder 3"/>
          <p:cNvSpPr txBox="1">
            <a:spLocks/>
          </p:cNvSpPr>
          <p:nvPr/>
        </p:nvSpPr>
        <p:spPr>
          <a:xfrm>
            <a:off x="463749" y="1201890"/>
            <a:ext cx="8244965" cy="3647231"/>
          </a:xfrm>
          <a:prstGeom prst="rect">
            <a:avLst/>
          </a:prstGeom>
        </p:spPr>
        <p:txBody>
          <a:bodyPr lIns="0" tIns="0" rIns="0" bIns="0" numCol="2" spcCol="0"/>
          <a:lstStyle>
            <a:lvl1pPr marL="0" indent="0" algn="l" defTabSz="457200" rtl="0" eaLnBrk="0" fontAlgn="base" hangingPunct="0">
              <a:spcBef>
                <a:spcPct val="20000"/>
              </a:spcBef>
              <a:spcAft>
                <a:spcPct val="0"/>
              </a:spcAft>
              <a:buFont typeface="Arial" pitchFamily="34" charset="0"/>
              <a:buNone/>
              <a:defRPr sz="2000" kern="1200">
                <a:solidFill>
                  <a:schemeClr val="tx1"/>
                </a:solidFill>
                <a:latin typeface="+mn-lt"/>
                <a:ea typeface="+mn-ea"/>
                <a:cs typeface="+mn-cs"/>
              </a:defRPr>
            </a:lvl1pPr>
            <a:lvl2pPr marL="457200" indent="0" algn="l" defTabSz="457200" rtl="0" eaLnBrk="0" fontAlgn="base" hangingPunct="0">
              <a:spcBef>
                <a:spcPct val="20000"/>
              </a:spcBef>
              <a:spcAft>
                <a:spcPct val="0"/>
              </a:spcAft>
              <a:buFont typeface="Arial" pitchFamily="34" charset="0"/>
              <a:buNone/>
              <a:defRPr sz="1400" kern="1200">
                <a:solidFill>
                  <a:schemeClr val="tx1"/>
                </a:solidFill>
                <a:latin typeface="+mn-lt"/>
                <a:ea typeface="+mn-ea"/>
                <a:cs typeface="+mn-cs"/>
              </a:defRPr>
            </a:lvl2pPr>
            <a:lvl3pPr marL="468312" indent="-285750" algn="l" defTabSz="457200" rtl="0" eaLnBrk="0" fontAlgn="base" hangingPunct="0">
              <a:spcBef>
                <a:spcPct val="20000"/>
              </a:spcBef>
              <a:spcAft>
                <a:spcPct val="0"/>
              </a:spcAft>
              <a:buFont typeface="Arial"/>
              <a:buChar char="•"/>
              <a:defRPr sz="2000" kern="1200">
                <a:solidFill>
                  <a:schemeClr val="tx1"/>
                </a:solidFill>
                <a:latin typeface="+mn-lt"/>
                <a:ea typeface="+mn-ea"/>
                <a:cs typeface="+mn-cs"/>
              </a:defRPr>
            </a:lvl3pPr>
            <a:lvl4pPr marL="1371600" indent="0" algn="l" defTabSz="457200" rtl="0" eaLnBrk="0" fontAlgn="base" hangingPunct="0">
              <a:spcBef>
                <a:spcPct val="20000"/>
              </a:spcBef>
              <a:spcAft>
                <a:spcPct val="0"/>
              </a:spcAft>
              <a:buFont typeface="Arial" pitchFamily="34" charset="0"/>
              <a:buNone/>
              <a:defRPr sz="1600" kern="1200" baseline="0">
                <a:solidFill>
                  <a:schemeClr val="tx1"/>
                </a:solidFill>
                <a:latin typeface="+mn-lt"/>
                <a:ea typeface="+mn-ea"/>
                <a:cs typeface="+mn-cs"/>
              </a:defRPr>
            </a:lvl4pPr>
            <a:lvl5pPr marL="1828800" indent="0" algn="l" defTabSz="457200" rtl="0" eaLnBrk="0" fontAlgn="base" hangingPunct="0">
              <a:spcBef>
                <a:spcPct val="20000"/>
              </a:spcBef>
              <a:spcAft>
                <a:spcPct val="0"/>
              </a:spcAft>
              <a:buFont typeface="Arial" pitchFamily="34" charset="0"/>
              <a:buNone/>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spcAft>
                <a:spcPts val="200"/>
              </a:spcAft>
            </a:pPr>
            <a:r>
              <a:rPr lang="en-US" sz="800" b="1" dirty="0">
                <a:ea typeface="ＭＳ 明朝"/>
                <a:cs typeface="Arial"/>
              </a:rPr>
              <a:t>Page 2: </a:t>
            </a:r>
            <a:r>
              <a:rPr lang="en-US" sz="800" dirty="0">
                <a:ea typeface="ＭＳ 明朝"/>
                <a:cs typeface="Arial"/>
              </a:rPr>
              <a:t>© Mac Stone / WWF-US</a:t>
            </a:r>
          </a:p>
          <a:p>
            <a:pPr>
              <a:spcBef>
                <a:spcPts val="0"/>
              </a:spcBef>
              <a:spcAft>
                <a:spcPts val="200"/>
              </a:spcAft>
            </a:pPr>
            <a:r>
              <a:rPr lang="en-US" sz="800" b="1" dirty="0">
                <a:ea typeface="ＭＳ 明朝"/>
                <a:cs typeface="Arial"/>
              </a:rPr>
              <a:t>Page 3-4:</a:t>
            </a:r>
            <a:r>
              <a:rPr lang="en-US" sz="800" dirty="0">
                <a:ea typeface="ＭＳ 明朝"/>
                <a:cs typeface="Arial"/>
              </a:rPr>
              <a:t> © James Morgan / WWF</a:t>
            </a:r>
          </a:p>
          <a:p>
            <a:pPr>
              <a:spcBef>
                <a:spcPts val="0"/>
              </a:spcBef>
              <a:spcAft>
                <a:spcPts val="200"/>
              </a:spcAft>
            </a:pPr>
            <a:r>
              <a:rPr lang="en-US" sz="800" b="1" dirty="0">
                <a:ea typeface="ＭＳ 明朝"/>
                <a:cs typeface="Arial"/>
              </a:rPr>
              <a:t>Page 5:</a:t>
            </a:r>
            <a:r>
              <a:rPr lang="en-US" sz="800" dirty="0">
                <a:ea typeface="ＭＳ 明朝"/>
                <a:cs typeface="Arial"/>
              </a:rPr>
              <a:t> © </a:t>
            </a:r>
            <a:r>
              <a:rPr lang="en-US" sz="800" dirty="0" err="1">
                <a:ea typeface="ＭＳ 明朝"/>
                <a:cs typeface="Arial"/>
              </a:rPr>
              <a:t>Hkun</a:t>
            </a:r>
            <a:r>
              <a:rPr lang="en-US" sz="800" dirty="0">
                <a:ea typeface="ＭＳ 明朝"/>
                <a:cs typeface="Arial"/>
              </a:rPr>
              <a:t> Lat / WWF-US</a:t>
            </a:r>
            <a:endParaRPr lang="en-US" sz="800" dirty="0"/>
          </a:p>
          <a:p>
            <a:pPr>
              <a:spcBef>
                <a:spcPts val="0"/>
              </a:spcBef>
              <a:spcAft>
                <a:spcPts val="200"/>
              </a:spcAft>
            </a:pPr>
            <a:r>
              <a:rPr lang="en-US" sz="800" b="1" dirty="0">
                <a:ea typeface="ＭＳ 明朝"/>
                <a:cs typeface="Arial"/>
              </a:rPr>
              <a:t>Page 6:</a:t>
            </a:r>
            <a:r>
              <a:rPr lang="en-US" sz="800" dirty="0">
                <a:ea typeface="ＭＳ 明朝"/>
                <a:cs typeface="Arial"/>
              </a:rPr>
              <a:t> © </a:t>
            </a:r>
            <a:r>
              <a:rPr lang="en-US" sz="800" dirty="0" err="1">
                <a:ea typeface="ＭＳ 明朝"/>
                <a:cs typeface="Arial"/>
              </a:rPr>
              <a:t>Karine</a:t>
            </a:r>
            <a:r>
              <a:rPr lang="en-US" sz="800" dirty="0">
                <a:ea typeface="ＭＳ 明朝"/>
                <a:cs typeface="Arial"/>
              </a:rPr>
              <a:t> Aigner/WWF-US</a:t>
            </a:r>
          </a:p>
          <a:p>
            <a:pPr>
              <a:spcBef>
                <a:spcPts val="0"/>
              </a:spcBef>
              <a:spcAft>
                <a:spcPts val="200"/>
              </a:spcAft>
            </a:pPr>
            <a:r>
              <a:rPr lang="en-US" sz="800" b="1" dirty="0">
                <a:ea typeface="ＭＳ 明朝"/>
                <a:cs typeface="Arial"/>
              </a:rPr>
              <a:t>Page 7: </a:t>
            </a:r>
            <a:r>
              <a:rPr lang="en-US" sz="800" dirty="0">
                <a:ea typeface="ＭＳ 明朝"/>
                <a:cs typeface="Arial"/>
              </a:rPr>
              <a:t>© Tom Fiske</a:t>
            </a:r>
          </a:p>
          <a:p>
            <a:pPr>
              <a:spcBef>
                <a:spcPts val="0"/>
              </a:spcBef>
              <a:spcAft>
                <a:spcPts val="200"/>
              </a:spcAft>
            </a:pPr>
            <a:r>
              <a:rPr lang="en-US" sz="800" b="1" dirty="0">
                <a:ea typeface="ＭＳ 明朝"/>
                <a:cs typeface="Arial"/>
              </a:rPr>
              <a:t>Page 8:</a:t>
            </a:r>
            <a:r>
              <a:rPr lang="en-US" sz="800" dirty="0">
                <a:ea typeface="ＭＳ 明朝"/>
                <a:cs typeface="Arial"/>
              </a:rPr>
              <a:t> © Adam </a:t>
            </a:r>
            <a:r>
              <a:rPr lang="en-US" sz="800" dirty="0" err="1">
                <a:ea typeface="ＭＳ 明朝"/>
                <a:cs typeface="Arial"/>
              </a:rPr>
              <a:t>Oswell</a:t>
            </a:r>
            <a:r>
              <a:rPr lang="en-US" sz="800" dirty="0">
                <a:ea typeface="ＭＳ 明朝"/>
                <a:cs typeface="Arial"/>
              </a:rPr>
              <a:t> / WWF-Thailand</a:t>
            </a:r>
          </a:p>
          <a:p>
            <a:pPr>
              <a:spcBef>
                <a:spcPts val="0"/>
              </a:spcBef>
              <a:spcAft>
                <a:spcPts val="200"/>
              </a:spcAft>
            </a:pPr>
            <a:r>
              <a:rPr lang="en-US" sz="800" b="1" dirty="0">
                <a:ea typeface="ＭＳ 明朝"/>
                <a:cs typeface="Arial"/>
              </a:rPr>
              <a:t>Page 9:</a:t>
            </a:r>
            <a:r>
              <a:rPr lang="en-US" sz="800" dirty="0">
                <a:ea typeface="ＭＳ 明朝"/>
                <a:cs typeface="Arial"/>
              </a:rPr>
              <a:t> © Victor </a:t>
            </a:r>
            <a:r>
              <a:rPr lang="en-US" sz="800" dirty="0" err="1">
                <a:ea typeface="ＭＳ 明朝"/>
                <a:cs typeface="Arial"/>
              </a:rPr>
              <a:t>Daggberg</a:t>
            </a:r>
            <a:endParaRPr lang="en-US" sz="800" dirty="0">
              <a:ea typeface="ＭＳ 明朝"/>
              <a:cs typeface="Arial"/>
            </a:endParaRPr>
          </a:p>
          <a:p>
            <a:pPr>
              <a:spcBef>
                <a:spcPts val="0"/>
              </a:spcBef>
              <a:spcAft>
                <a:spcPts val="200"/>
              </a:spcAft>
            </a:pPr>
            <a:r>
              <a:rPr lang="en-US" sz="800" b="1" dirty="0">
                <a:ea typeface="ＭＳ 明朝"/>
                <a:cs typeface="Arial"/>
              </a:rPr>
              <a:t>Page 10:</a:t>
            </a:r>
            <a:r>
              <a:rPr lang="en-US" sz="800" dirty="0">
                <a:ea typeface="ＭＳ 明朝"/>
                <a:cs typeface="Arial"/>
              </a:rPr>
              <a:t> © Theodore Kaye / WWF China</a:t>
            </a:r>
          </a:p>
          <a:p>
            <a:pPr>
              <a:spcBef>
                <a:spcPts val="0"/>
              </a:spcBef>
              <a:spcAft>
                <a:spcPts val="200"/>
              </a:spcAft>
            </a:pPr>
            <a:r>
              <a:rPr lang="en-US" sz="800" b="1" dirty="0">
                <a:ea typeface="ＭＳ 明朝"/>
                <a:cs typeface="Arial"/>
              </a:rPr>
              <a:t>Page 11-12:</a:t>
            </a:r>
            <a:r>
              <a:rPr lang="en-US" sz="800" dirty="0">
                <a:ea typeface="ＭＳ 明朝"/>
                <a:cs typeface="Arial"/>
              </a:rPr>
              <a:t> © James Morgan  / WWF-US</a:t>
            </a:r>
          </a:p>
          <a:p>
            <a:pPr>
              <a:spcBef>
                <a:spcPts val="0"/>
              </a:spcBef>
              <a:spcAft>
                <a:spcPts val="200"/>
              </a:spcAft>
            </a:pPr>
            <a:r>
              <a:rPr lang="en-US" sz="800" b="1" dirty="0">
                <a:ea typeface="ＭＳ 明朝"/>
                <a:cs typeface="Arial"/>
              </a:rPr>
              <a:t>Page 13:</a:t>
            </a:r>
            <a:r>
              <a:rPr lang="en-US" sz="800" dirty="0">
                <a:ea typeface="ＭＳ 明朝"/>
                <a:cs typeface="Arial"/>
              </a:rPr>
              <a:t> © Mac Stone / WWF-US</a:t>
            </a:r>
            <a:endParaRPr lang="en-US" sz="800" dirty="0"/>
          </a:p>
          <a:p>
            <a:pPr>
              <a:spcBef>
                <a:spcPts val="0"/>
              </a:spcBef>
              <a:spcAft>
                <a:spcPts val="200"/>
              </a:spcAft>
            </a:pPr>
            <a:r>
              <a:rPr lang="en-US" sz="800" b="1" dirty="0">
                <a:ea typeface="ＭＳ 明朝"/>
                <a:cs typeface="Arial"/>
              </a:rPr>
              <a:t>Page 14:</a:t>
            </a:r>
            <a:r>
              <a:rPr lang="en-US" sz="800" dirty="0">
                <a:ea typeface="ＭＳ 明朝"/>
                <a:cs typeface="Arial"/>
              </a:rPr>
              <a:t> © Jürgen Freund / WWF</a:t>
            </a:r>
            <a:endParaRPr lang="en-US" sz="800" dirty="0"/>
          </a:p>
          <a:p>
            <a:pPr>
              <a:spcBef>
                <a:spcPts val="0"/>
              </a:spcBef>
              <a:spcAft>
                <a:spcPts val="200"/>
              </a:spcAft>
            </a:pPr>
            <a:r>
              <a:rPr lang="en-US" sz="800" b="1" dirty="0">
                <a:ea typeface="ＭＳ 明朝"/>
                <a:cs typeface="Arial"/>
              </a:rPr>
              <a:t>Page 15:</a:t>
            </a:r>
            <a:r>
              <a:rPr lang="en-US" sz="800" dirty="0">
                <a:ea typeface="ＭＳ 明朝"/>
                <a:cs typeface="Arial"/>
              </a:rPr>
              <a:t> © Ola </a:t>
            </a:r>
            <a:r>
              <a:rPr lang="en-US" sz="800" dirty="0" err="1">
                <a:ea typeface="ＭＳ 明朝"/>
                <a:cs typeface="Arial"/>
              </a:rPr>
              <a:t>Jennersten</a:t>
            </a:r>
            <a:r>
              <a:rPr lang="en-US" sz="800" dirty="0">
                <a:ea typeface="ＭＳ 明朝"/>
                <a:cs typeface="Arial"/>
              </a:rPr>
              <a:t> / WWF-Sweden</a:t>
            </a:r>
          </a:p>
          <a:p>
            <a:pPr>
              <a:spcBef>
                <a:spcPts val="0"/>
              </a:spcBef>
              <a:spcAft>
                <a:spcPts val="200"/>
              </a:spcAft>
            </a:pPr>
            <a:r>
              <a:rPr lang="en-US" sz="800" b="1" dirty="0">
                <a:ea typeface="ＭＳ 明朝"/>
                <a:cs typeface="Arial"/>
              </a:rPr>
              <a:t>Page 16:</a:t>
            </a:r>
            <a:r>
              <a:rPr lang="en-US" sz="800" dirty="0">
                <a:ea typeface="ＭＳ 明朝"/>
                <a:cs typeface="Arial"/>
              </a:rPr>
              <a:t> © Mac Stone / WWF-US</a:t>
            </a:r>
            <a:endParaRPr lang="en-US" sz="800" dirty="0"/>
          </a:p>
          <a:p>
            <a:pPr>
              <a:spcBef>
                <a:spcPts val="0"/>
              </a:spcBef>
              <a:spcAft>
                <a:spcPts val="200"/>
              </a:spcAft>
            </a:pPr>
            <a:r>
              <a:rPr lang="en-US" sz="800" b="1" dirty="0">
                <a:ea typeface="ＭＳ 明朝"/>
                <a:cs typeface="Arial"/>
              </a:rPr>
              <a:t>Page 17: </a:t>
            </a:r>
            <a:r>
              <a:rPr lang="en-US" sz="800" dirty="0">
                <a:ea typeface="ＭＳ 明朝"/>
                <a:cs typeface="Arial"/>
              </a:rPr>
              <a:t>© James Morgan / WWF</a:t>
            </a:r>
            <a:endParaRPr lang="en-US" sz="800" dirty="0"/>
          </a:p>
          <a:p>
            <a:pPr>
              <a:spcBef>
                <a:spcPts val="0"/>
              </a:spcBef>
              <a:spcAft>
                <a:spcPts val="200"/>
              </a:spcAft>
            </a:pPr>
            <a:r>
              <a:rPr lang="en-US" sz="800" b="1" dirty="0">
                <a:ea typeface="ＭＳ 明朝"/>
                <a:cs typeface="Arial"/>
              </a:rPr>
              <a:t>Page 18:</a:t>
            </a:r>
            <a:r>
              <a:rPr lang="en-US" sz="800" dirty="0">
                <a:ea typeface="ＭＳ 明朝"/>
                <a:cs typeface="Arial"/>
              </a:rPr>
              <a:t> © Edward Parker / WWF</a:t>
            </a:r>
            <a:endParaRPr lang="en-US" sz="800" dirty="0"/>
          </a:p>
          <a:p>
            <a:pPr>
              <a:spcBef>
                <a:spcPts val="0"/>
              </a:spcBef>
              <a:spcAft>
                <a:spcPts val="200"/>
              </a:spcAft>
            </a:pPr>
            <a:r>
              <a:rPr lang="en-US" sz="800" b="1" dirty="0">
                <a:ea typeface="ＭＳ 明朝"/>
                <a:cs typeface="Arial"/>
              </a:rPr>
              <a:t>Page 19:</a:t>
            </a:r>
            <a:r>
              <a:rPr lang="en-US" sz="800" dirty="0">
                <a:ea typeface="ＭＳ 明朝"/>
                <a:cs typeface="Arial"/>
              </a:rPr>
              <a:t> © Day's Edge Productions / WWF-US</a:t>
            </a:r>
            <a:r>
              <a:rPr lang="en-US" sz="800" dirty="0"/>
              <a:t> </a:t>
            </a:r>
          </a:p>
          <a:p>
            <a:pPr>
              <a:spcBef>
                <a:spcPts val="0"/>
              </a:spcBef>
              <a:spcAft>
                <a:spcPts val="200"/>
              </a:spcAft>
            </a:pPr>
            <a:endParaRPr lang="en-US" sz="800" dirty="0"/>
          </a:p>
          <a:p>
            <a:pPr>
              <a:spcBef>
                <a:spcPts val="0"/>
              </a:spcBef>
              <a:spcAft>
                <a:spcPts val="200"/>
              </a:spcAft>
            </a:pPr>
            <a:endParaRPr lang="en-US" sz="800" dirty="0"/>
          </a:p>
          <a:p>
            <a:pPr>
              <a:spcBef>
                <a:spcPts val="0"/>
              </a:spcBef>
              <a:spcAft>
                <a:spcPts val="200"/>
              </a:spcAft>
            </a:pPr>
            <a:endParaRPr lang="en-US" sz="800" dirty="0"/>
          </a:p>
          <a:p>
            <a:pPr>
              <a:spcBef>
                <a:spcPts val="0"/>
              </a:spcBef>
              <a:spcAft>
                <a:spcPts val="200"/>
              </a:spcAft>
            </a:pPr>
            <a:endParaRPr lang="en-US" sz="800" dirty="0"/>
          </a:p>
          <a:p>
            <a:pPr>
              <a:spcBef>
                <a:spcPts val="0"/>
              </a:spcBef>
              <a:spcAft>
                <a:spcPts val="200"/>
              </a:spcAft>
            </a:pPr>
            <a:endParaRPr lang="en-US" sz="800" dirty="0"/>
          </a:p>
          <a:p>
            <a:pPr>
              <a:spcBef>
                <a:spcPts val="0"/>
              </a:spcBef>
              <a:spcAft>
                <a:spcPts val="200"/>
              </a:spcAft>
            </a:pPr>
            <a:endParaRPr lang="en-US" sz="800" dirty="0"/>
          </a:p>
          <a:p>
            <a:pPr>
              <a:spcBef>
                <a:spcPts val="0"/>
              </a:spcBef>
              <a:spcAft>
                <a:spcPts val="200"/>
              </a:spcAft>
            </a:pPr>
            <a:endParaRPr lang="en-US" sz="800" dirty="0"/>
          </a:p>
          <a:p>
            <a:pPr>
              <a:spcBef>
                <a:spcPts val="0"/>
              </a:spcBef>
              <a:spcAft>
                <a:spcPts val="200"/>
              </a:spcAft>
            </a:pPr>
            <a:endParaRPr lang="en-US" sz="800" dirty="0"/>
          </a:p>
          <a:p>
            <a:pPr>
              <a:spcBef>
                <a:spcPts val="0"/>
              </a:spcBef>
              <a:spcAft>
                <a:spcPts val="200"/>
              </a:spcAft>
            </a:pPr>
            <a:endParaRPr lang="en-US" sz="800" dirty="0"/>
          </a:p>
          <a:p>
            <a:pPr>
              <a:spcBef>
                <a:spcPts val="0"/>
              </a:spcBef>
              <a:spcAft>
                <a:spcPts val="200"/>
              </a:spcAft>
            </a:pPr>
            <a:endParaRPr lang="en-US" sz="800" dirty="0"/>
          </a:p>
          <a:p>
            <a:pPr>
              <a:spcBef>
                <a:spcPts val="0"/>
              </a:spcBef>
              <a:spcAft>
                <a:spcPts val="200"/>
              </a:spcAft>
            </a:pPr>
            <a:endParaRPr lang="en-US" sz="800" dirty="0"/>
          </a:p>
          <a:p>
            <a:pPr>
              <a:spcBef>
                <a:spcPts val="0"/>
              </a:spcBef>
              <a:spcAft>
                <a:spcPts val="200"/>
              </a:spcAft>
            </a:pPr>
            <a:endParaRPr lang="en-US" sz="800" dirty="0"/>
          </a:p>
          <a:p>
            <a:pPr>
              <a:spcBef>
                <a:spcPts val="0"/>
              </a:spcBef>
              <a:spcAft>
                <a:spcPts val="200"/>
              </a:spcAft>
            </a:pPr>
            <a:endParaRPr lang="en-US" sz="800" dirty="0"/>
          </a:p>
          <a:p>
            <a:pPr>
              <a:spcBef>
                <a:spcPts val="0"/>
              </a:spcBef>
              <a:spcAft>
                <a:spcPts val="200"/>
              </a:spcAft>
            </a:pPr>
            <a:endParaRPr lang="en-US" sz="800" dirty="0"/>
          </a:p>
          <a:p>
            <a:r>
              <a:rPr lang="en-US" sz="900" dirty="0"/>
              <a:t> </a:t>
            </a:r>
          </a:p>
          <a:p>
            <a:pPr>
              <a:spcBef>
                <a:spcPts val="0"/>
              </a:spcBef>
              <a:spcAft>
                <a:spcPts val="200"/>
              </a:spcAft>
            </a:pPr>
            <a:endParaRPr lang="en-US" sz="800" dirty="0"/>
          </a:p>
          <a:p>
            <a:r>
              <a:rPr lang="en-US" sz="900" dirty="0"/>
              <a:t> </a:t>
            </a:r>
          </a:p>
        </p:txBody>
      </p:sp>
    </p:spTree>
    <p:extLst>
      <p:ext uri="{BB962C8B-B14F-4D97-AF65-F5344CB8AC3E}">
        <p14:creationId xmlns:p14="http://schemas.microsoft.com/office/powerpoint/2010/main" val="3037555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5472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98C22F6-27D6-4CDA-8E7F-1DE64B7D4AF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31808"/>
            <a:ext cx="9144000" cy="6096000"/>
          </a:xfrm>
          <a:prstGeom prst="rect">
            <a:avLst/>
          </a:prstGeom>
        </p:spPr>
      </p:pic>
      <p:sp>
        <p:nvSpPr>
          <p:cNvPr id="2" name="Text Placeholder 1">
            <a:extLst>
              <a:ext uri="{FF2B5EF4-FFF2-40B4-BE49-F238E27FC236}">
                <a16:creationId xmlns:a16="http://schemas.microsoft.com/office/drawing/2014/main" id="{C05BBD8A-ABFE-4712-873B-B13FB956CA58}"/>
              </a:ext>
            </a:extLst>
          </p:cNvPr>
          <p:cNvSpPr>
            <a:spLocks noGrp="1"/>
          </p:cNvSpPr>
          <p:nvPr>
            <p:ph type="body" idx="1"/>
          </p:nvPr>
        </p:nvSpPr>
        <p:spPr>
          <a:xfrm>
            <a:off x="5623960" y="956228"/>
            <a:ext cx="2712831" cy="1815882"/>
          </a:xfrm>
        </p:spPr>
        <p:txBody>
          <a:bodyPr/>
          <a:lstStyle/>
          <a:p>
            <a:r>
              <a:rPr lang="en-US" dirty="0"/>
              <a:t>WWF helped found the FSC in 1993 to combat illegal and unsustainable logging.</a:t>
            </a:r>
          </a:p>
        </p:txBody>
      </p:sp>
    </p:spTree>
    <p:extLst>
      <p:ext uri="{BB962C8B-B14F-4D97-AF65-F5344CB8AC3E}">
        <p14:creationId xmlns:p14="http://schemas.microsoft.com/office/powerpoint/2010/main" val="2551057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4FB922E-83CA-4429-A0C6-CF5D00136F0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1361080"/>
            <a:ext cx="9901485" cy="6600990"/>
          </a:xfrm>
          <a:prstGeom prst="rect">
            <a:avLst/>
          </a:prstGeom>
        </p:spPr>
      </p:pic>
      <p:sp>
        <p:nvSpPr>
          <p:cNvPr id="2" name="Text Placeholder 1">
            <a:extLst>
              <a:ext uri="{FF2B5EF4-FFF2-40B4-BE49-F238E27FC236}">
                <a16:creationId xmlns:a16="http://schemas.microsoft.com/office/drawing/2014/main" id="{D3996F5A-11BB-43E2-9CBE-D5083B32501E}"/>
              </a:ext>
            </a:extLst>
          </p:cNvPr>
          <p:cNvSpPr>
            <a:spLocks noGrp="1"/>
          </p:cNvSpPr>
          <p:nvPr>
            <p:ph type="body" idx="1"/>
          </p:nvPr>
        </p:nvSpPr>
        <p:spPr>
          <a:xfrm>
            <a:off x="455612" y="1210670"/>
            <a:ext cx="2712831" cy="1200329"/>
          </a:xfrm>
        </p:spPr>
        <p:txBody>
          <a:bodyPr/>
          <a:lstStyle/>
          <a:p>
            <a:r>
              <a:rPr lang="en-US" dirty="0"/>
              <a:t>FSC is the gold standard in forest certification.</a:t>
            </a:r>
          </a:p>
        </p:txBody>
      </p:sp>
    </p:spTree>
    <p:extLst>
      <p:ext uri="{BB962C8B-B14F-4D97-AF65-F5344CB8AC3E}">
        <p14:creationId xmlns:p14="http://schemas.microsoft.com/office/powerpoint/2010/main" val="1956896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C1A25E5-A5D8-47FF-9788-CA872942166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083200"/>
            <a:ext cx="9340050" cy="6226700"/>
          </a:xfrm>
          <a:prstGeom prst="rect">
            <a:avLst/>
          </a:prstGeom>
        </p:spPr>
      </p:pic>
      <p:sp>
        <p:nvSpPr>
          <p:cNvPr id="2" name="Title 1">
            <a:extLst>
              <a:ext uri="{FF2B5EF4-FFF2-40B4-BE49-F238E27FC236}">
                <a16:creationId xmlns:a16="http://schemas.microsoft.com/office/drawing/2014/main" id="{6FDD8A3A-622E-48D0-88A9-BA34ACBD25B3}"/>
              </a:ext>
            </a:extLst>
          </p:cNvPr>
          <p:cNvSpPr>
            <a:spLocks noGrp="1"/>
          </p:cNvSpPr>
          <p:nvPr>
            <p:ph type="ctrTitle"/>
          </p:nvPr>
        </p:nvSpPr>
        <p:spPr/>
        <p:txBody>
          <a:bodyPr/>
          <a:lstStyle/>
          <a:p>
            <a:r>
              <a:rPr lang="en-US" dirty="0"/>
              <a:t>Why we need FSC</a:t>
            </a:r>
          </a:p>
        </p:txBody>
      </p:sp>
    </p:spTree>
    <p:extLst>
      <p:ext uri="{BB962C8B-B14F-4D97-AF65-F5344CB8AC3E}">
        <p14:creationId xmlns:p14="http://schemas.microsoft.com/office/powerpoint/2010/main" val="3323728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941692C-7AFA-48AB-AC44-7B92BD01D6D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952500"/>
            <a:ext cx="9144000" cy="6096000"/>
          </a:xfrm>
          <a:prstGeom prst="rect">
            <a:avLst/>
          </a:prstGeom>
        </p:spPr>
      </p:pic>
      <p:sp>
        <p:nvSpPr>
          <p:cNvPr id="2" name="Text Placeholder 1">
            <a:extLst>
              <a:ext uri="{FF2B5EF4-FFF2-40B4-BE49-F238E27FC236}">
                <a16:creationId xmlns:a16="http://schemas.microsoft.com/office/drawing/2014/main" id="{060E219D-C481-4C93-8E75-320E3EB20CBB}"/>
              </a:ext>
            </a:extLst>
          </p:cNvPr>
          <p:cNvSpPr>
            <a:spLocks noGrp="1"/>
          </p:cNvSpPr>
          <p:nvPr>
            <p:ph type="body" idx="1"/>
          </p:nvPr>
        </p:nvSpPr>
        <p:spPr>
          <a:xfrm>
            <a:off x="5480836" y="908520"/>
            <a:ext cx="2712831" cy="1508105"/>
          </a:xfrm>
          <a:solidFill>
            <a:schemeClr val="tx1">
              <a:alpha val="45000"/>
            </a:schemeClr>
          </a:solidFill>
        </p:spPr>
        <p:txBody>
          <a:bodyPr/>
          <a:lstStyle/>
          <a:p>
            <a:r>
              <a:rPr lang="en-US" dirty="0">
                <a:solidFill>
                  <a:schemeClr val="bg1"/>
                </a:solidFill>
              </a:rPr>
              <a:t>Almost 300 million people live in forests, but we all depend on them.</a:t>
            </a:r>
          </a:p>
        </p:txBody>
      </p:sp>
    </p:spTree>
    <p:extLst>
      <p:ext uri="{BB962C8B-B14F-4D97-AF65-F5344CB8AC3E}">
        <p14:creationId xmlns:p14="http://schemas.microsoft.com/office/powerpoint/2010/main" val="1266440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37E83E1-BF73-4D33-ADB2-579497EFD28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1" y="-1014075"/>
            <a:ext cx="9189245" cy="6214227"/>
          </a:xfrm>
          <a:prstGeom prst="rect">
            <a:avLst/>
          </a:prstGeom>
        </p:spPr>
      </p:pic>
      <p:sp>
        <p:nvSpPr>
          <p:cNvPr id="2" name="Text Placeholder 1">
            <a:extLst>
              <a:ext uri="{FF2B5EF4-FFF2-40B4-BE49-F238E27FC236}">
                <a16:creationId xmlns:a16="http://schemas.microsoft.com/office/drawing/2014/main" id="{6E965151-CF10-4759-B313-42340350B821}"/>
              </a:ext>
            </a:extLst>
          </p:cNvPr>
          <p:cNvSpPr>
            <a:spLocks noGrp="1"/>
          </p:cNvSpPr>
          <p:nvPr>
            <p:ph type="body" idx="1"/>
          </p:nvPr>
        </p:nvSpPr>
        <p:spPr>
          <a:xfrm>
            <a:off x="455612" y="2156875"/>
            <a:ext cx="2712831" cy="1200329"/>
          </a:xfrm>
        </p:spPr>
        <p:txBody>
          <a:bodyPr/>
          <a:lstStyle/>
          <a:p>
            <a:r>
              <a:rPr lang="en-US" dirty="0"/>
              <a:t>8 out of 10 terrestrial species live in forests.</a:t>
            </a:r>
          </a:p>
        </p:txBody>
      </p:sp>
    </p:spTree>
    <p:extLst>
      <p:ext uri="{BB962C8B-B14F-4D97-AF65-F5344CB8AC3E}">
        <p14:creationId xmlns:p14="http://schemas.microsoft.com/office/powerpoint/2010/main" val="3399924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6F4DF96-1447-4246-950A-FBAC9DC1AE1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361081"/>
            <a:ext cx="9841476" cy="6569185"/>
          </a:xfrm>
          <a:prstGeom prst="rect">
            <a:avLst/>
          </a:prstGeom>
        </p:spPr>
      </p:pic>
      <p:sp>
        <p:nvSpPr>
          <p:cNvPr id="2" name="Text Placeholder 1">
            <a:extLst>
              <a:ext uri="{FF2B5EF4-FFF2-40B4-BE49-F238E27FC236}">
                <a16:creationId xmlns:a16="http://schemas.microsoft.com/office/drawing/2014/main" id="{7B3B78E2-86F1-4701-8D08-8F5874210DEF}"/>
              </a:ext>
            </a:extLst>
          </p:cNvPr>
          <p:cNvSpPr>
            <a:spLocks noGrp="1"/>
          </p:cNvSpPr>
          <p:nvPr>
            <p:ph type="body" idx="1"/>
          </p:nvPr>
        </p:nvSpPr>
        <p:spPr>
          <a:xfrm>
            <a:off x="455612" y="1210670"/>
            <a:ext cx="2712831" cy="1508105"/>
          </a:xfrm>
        </p:spPr>
        <p:txBody>
          <a:bodyPr/>
          <a:lstStyle/>
          <a:p>
            <a:r>
              <a:rPr lang="en-US" dirty="0"/>
              <a:t>Forests also remove harmful carbon dioxide from the atmosphere.</a:t>
            </a:r>
          </a:p>
        </p:txBody>
      </p:sp>
    </p:spTree>
    <p:extLst>
      <p:ext uri="{BB962C8B-B14F-4D97-AF65-F5344CB8AC3E}">
        <p14:creationId xmlns:p14="http://schemas.microsoft.com/office/powerpoint/2010/main" val="1025786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ECAB242-EC4C-4F3D-B45C-C945E9D43F9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1318" y="0"/>
            <a:ext cx="11179850" cy="5398936"/>
          </a:xfrm>
          <a:prstGeom prst="rect">
            <a:avLst/>
          </a:prstGeom>
        </p:spPr>
      </p:pic>
      <p:sp>
        <p:nvSpPr>
          <p:cNvPr id="2" name="Text Placeholder 1">
            <a:extLst>
              <a:ext uri="{FF2B5EF4-FFF2-40B4-BE49-F238E27FC236}">
                <a16:creationId xmlns:a16="http://schemas.microsoft.com/office/drawing/2014/main" id="{9DC62BC8-C880-4131-9EF6-D46EFCD3C20F}"/>
              </a:ext>
            </a:extLst>
          </p:cNvPr>
          <p:cNvSpPr>
            <a:spLocks noGrp="1"/>
          </p:cNvSpPr>
          <p:nvPr>
            <p:ph type="body" idx="1"/>
          </p:nvPr>
        </p:nvSpPr>
        <p:spPr>
          <a:xfrm>
            <a:off x="5751180" y="2371560"/>
            <a:ext cx="2712831" cy="1815882"/>
          </a:xfrm>
        </p:spPr>
        <p:txBody>
          <a:bodyPr/>
          <a:lstStyle/>
          <a:p>
            <a:r>
              <a:rPr lang="en-US" dirty="0"/>
              <a:t>Our forests are under threat from agricultural expansion and illegal logging.</a:t>
            </a:r>
          </a:p>
        </p:txBody>
      </p:sp>
    </p:spTree>
    <p:extLst>
      <p:ext uri="{BB962C8B-B14F-4D97-AF65-F5344CB8AC3E}">
        <p14:creationId xmlns:p14="http://schemas.microsoft.com/office/powerpoint/2010/main" val="611375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revised 16x9">
  <a:themeElements>
    <a:clrScheme name="WWF Brand colors">
      <a:dk1>
        <a:srgbClr val="000000"/>
      </a:dk1>
      <a:lt1>
        <a:sysClr val="window" lastClr="FFFFFF"/>
      </a:lt1>
      <a:dk2>
        <a:srgbClr val="31859C"/>
      </a:dk2>
      <a:lt2>
        <a:srgbClr val="29568F"/>
      </a:lt2>
      <a:accent1>
        <a:srgbClr val="275937"/>
      </a:accent1>
      <a:accent2>
        <a:srgbClr val="6D9D31"/>
      </a:accent2>
      <a:accent3>
        <a:srgbClr val="542E19"/>
      </a:accent3>
      <a:accent4>
        <a:srgbClr val="FFC550"/>
      </a:accent4>
      <a:accent5>
        <a:srgbClr val="EA890D"/>
      </a:accent5>
      <a:accent6>
        <a:srgbClr val="B71134"/>
      </a:accent6>
      <a:hlink>
        <a:srgbClr val="808080"/>
      </a:hlink>
      <a:folHlink>
        <a:srgbClr val="C0C0C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WWF_template_16x9</Template>
  <TotalTime>112</TotalTime>
  <Words>1137</Words>
  <Application>Microsoft Office PowerPoint</Application>
  <PresentationFormat>On-screen Show (16:9)</PresentationFormat>
  <Paragraphs>96</Paragraphs>
  <Slides>21</Slides>
  <Notes>19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Arial</vt:lpstr>
      <vt:lpstr>Calibri</vt:lpstr>
      <vt:lpstr>revised 16x9</vt:lpstr>
      <vt:lpstr>PowerPoint Presentation</vt:lpstr>
      <vt:lpstr>Forest Stewardship Council</vt:lpstr>
      <vt:lpstr>PowerPoint Presentation</vt:lpstr>
      <vt:lpstr>PowerPoint Presentation</vt:lpstr>
      <vt:lpstr>Why we need FSC</vt:lpstr>
      <vt:lpstr>PowerPoint Presentation</vt:lpstr>
      <vt:lpstr>PowerPoint Presentation</vt:lpstr>
      <vt:lpstr>PowerPoint Presentation</vt:lpstr>
      <vt:lpstr>PowerPoint Presentation</vt:lpstr>
      <vt:lpstr>PowerPoint Presentation</vt:lpstr>
      <vt:lpstr>How FSC protects forests</vt:lpstr>
      <vt:lpstr>PowerPoint Presentation</vt:lpstr>
      <vt:lpstr>PowerPoint Presentation</vt:lpstr>
      <vt:lpstr>PowerPoint Presentation</vt:lpstr>
      <vt:lpstr>PowerPoint Presentation</vt:lpstr>
      <vt:lpstr>How you can help</vt:lpstr>
      <vt:lpstr>PowerPoint Presentation</vt:lpstr>
      <vt:lpstr>PowerPoint Presentation</vt:lpstr>
      <vt:lpstr>worldwildlife.org/initiatives/forests</vt:lpstr>
      <vt:lpstr>PowerPoint Presentation</vt:lpstr>
      <vt:lpstr>PowerPoint Presentation</vt:lpstr>
    </vt:vector>
  </TitlesOfParts>
  <Company>Irish Design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Lolo Hancock</dc:creator>
  <cp:lastModifiedBy>Walsh, Patrick</cp:lastModifiedBy>
  <cp:revision>17</cp:revision>
  <dcterms:created xsi:type="dcterms:W3CDTF">2018-07-10T23:03:27Z</dcterms:created>
  <dcterms:modified xsi:type="dcterms:W3CDTF">2019-05-10T16:38:25Z</dcterms:modified>
</cp:coreProperties>
</file>