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23">
          <p15:clr>
            <a:srgbClr val="A4A3A4"/>
          </p15:clr>
        </p15:guide>
        <p15:guide id="2" pos="2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11" autoAdjust="0"/>
  </p:normalViewPr>
  <p:slideViewPr>
    <p:cSldViewPr snapToGrid="0">
      <p:cViewPr varScale="1">
        <p:scale>
          <a:sx n="126" d="100"/>
          <a:sy n="126" d="100"/>
        </p:scale>
        <p:origin x="588" y="138"/>
      </p:cViewPr>
      <p:guideLst>
        <p:guide orient="horz" pos="523"/>
        <p:guide pos="28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91998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0" name="Google Shape;30;p1: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Oil and gas drilling always poses challenges—and these challenges are even greater in the extreme conditions of the Arctic, where storms are frequent, ice is still present for much of the year, daylight nonexistent during the winter, and response infrastructure is more than 1,000 miles away. </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Much of the world’s untapped oil reserves are offshore, beneath the Arctic's waters. Oil spills can kill birds, fish and marine mammals, and the smaller organisms that feed larger species. There is no proven technology that allows for the complete containment of oil spilled in the marine environment. </a:t>
            </a:r>
            <a:endParaRPr sz="1200" b="0" i="0" u="none" strike="noStrike" cap="none">
              <a:solidFill>
                <a:schemeClr val="dk1"/>
              </a:solidFill>
              <a:latin typeface="Calibri"/>
              <a:ea typeface="Calibri"/>
              <a:cs typeface="Calibri"/>
              <a:sym typeface="Calibri"/>
            </a:endParaRPr>
          </a:p>
        </p:txBody>
      </p:sp>
      <p:sp>
        <p:nvSpPr>
          <p:cNvPr id="91" name="Google Shape;9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1: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If permitted and constructed, the proposed Pebble Mine would be the largest open-pit copper and gold mine in North America. Based on current projections, the mine would permanently destroy miles of important salmon habitat and generate up to 10 billion tons of toxic waste. Release of this toxic waste would devastate freshwater ecosystems and impact the region’s unmatched salmon runs as well as the communities, commercial fishing industry, and wildlife which depend on them.</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8" name="Google Shape;9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Climate change has brought on longer open water seasons, which coupled with the growing pressures of globalization, means more of the Arctic’s waterways are opening for travel and commercial transportation. Ship traffic in the Bering Strait alone, the narrow waterway between Alaska and Russia, is likely to increase in the coming years. More ships means a greater risk of wrecks, spills, noise, pollution, and the introduction of non-native species. Still, much of the Arctic Ocean has not been adequately surveyed and there a lot of work to be done to establish new routing and regulations.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5" name="Google Shape;10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3: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Arctic has four of the world’s 10 major fisheries, including salmon and pollock, along with a substantial amount of community-based and subsistence fishing. But climate change, the world’s growing appetite for fish, and a lucrative black market creates new stresses on supply. Overfished waters have a negative impact up and down the food chain– including for people.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2" name="Google Shape;11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4: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WWF is working to protect this critical region by addressing both direct and indirect threats.</a:t>
            </a:r>
            <a:endParaRPr/>
          </a:p>
        </p:txBody>
      </p:sp>
      <p:sp>
        <p:nvSpPr>
          <p:cNvPr id="119" name="Google Shape;11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5: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As the climate changes, Arctic ecosystems are under growing pressure from industry seeking to expand. Activities including oil development, mining, shipping and cruise tourism are often presented as potential pathways to economic development opportunities. While WWF works to ensure that this development is sustainable, we also work to make certain that economic growth is sustainable and conserves the Arctic’s unique places and species.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6" name="Google Shape;12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6: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WWF continues to engage in efforts to prevent new oil and gas drilling in America’s Arctic as well as ensure that local communities have access to renewable energy options. Our work is also focused on fishing that is sustainable, certified and returning the maximum benefit to local communities.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3" name="Google Shape;13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7: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WWF actively engages with numerous local, national and regional institutions responsible for governing various activities in the Arctic. This work includes the Arctic Council, the high-level intergovernmental forum on Arctic conservation and sustainable development. WWF has been an Observer since 1998.</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In 2017, WWF completed the first-ever Arctic Council Conservation Scorecard. This project will continue to assess the implementation of Council direction together with national governments, encouraging them to provide reporting and advocating for a more effective and transparent Council.</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0" name="Google Shape;14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8: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Our vision of a well-managed, biodiverse Arctic is one where key habitats, ecosystems and populations of priority species are shielded from the direct pressures of human activity. This means establishing a network of specially managed marine areas across the Arctic to protect marine life and help it adapt to changing conditions. WWF is also working for the implementation of effective management measures to complement these areas. </a:t>
            </a:r>
            <a:endParaRPr sz="1200" b="0" i="0" u="none" strike="noStrike" cap="none">
              <a:solidFill>
                <a:schemeClr val="dk1"/>
              </a:solidFill>
              <a:latin typeface="Calibri"/>
              <a:ea typeface="Calibri"/>
              <a:cs typeface="Calibri"/>
              <a:sym typeface="Calibri"/>
            </a:endParaRPr>
          </a:p>
        </p:txBody>
      </p:sp>
      <p:sp>
        <p:nvSpPr>
          <p:cNvPr id="147" name="Google Shape;14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9: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In addition, WWF is dedicated to reducing the major threat to biodiversity in the Arctic—climate change.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4" name="Google Shape;15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 name="Google Shape;3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Arctic is a priority region for WWF. And it’s like no other place in the world.</a:t>
            </a:r>
            <a:endParaRPr sz="1200" b="0" i="0" u="none" strike="noStrike" cap="none">
              <a:solidFill>
                <a:schemeClr val="dk1"/>
              </a:solidFill>
              <a:latin typeface="Calibri"/>
              <a:ea typeface="Calibri"/>
              <a:cs typeface="Calibri"/>
              <a:sym typeface="Calibri"/>
            </a:endParaRPr>
          </a:p>
        </p:txBody>
      </p:sp>
      <p:sp>
        <p:nvSpPr>
          <p:cNvPr id="35" name="Google Shape;3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0: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Visit the World Wildlife website for more information.</a:t>
            </a:r>
            <a:endParaRPr/>
          </a:p>
        </p:txBody>
      </p:sp>
      <p:sp>
        <p:nvSpPr>
          <p:cNvPr id="161" name="Google Shape;16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1: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68" name="Google Shape;16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74" name="Google Shape;174;p22: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3: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 name="Google Shape;4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About 4 million people live in the Arctic, spread out over eight countries, including the United States. Roughly 400,000 indigenous people live throughout the Arctic, speaking more than 40 languages, some of which have few remaining speakers. </a:t>
            </a:r>
            <a:endParaRPr sz="1200" b="0" i="0" u="none" strike="noStrike" cap="none">
              <a:solidFill>
                <a:schemeClr val="dk1"/>
              </a:solidFill>
              <a:latin typeface="Calibri"/>
              <a:ea typeface="Calibri"/>
              <a:cs typeface="Calibri"/>
              <a:sym typeface="Calibri"/>
            </a:endParaRPr>
          </a:p>
        </p:txBody>
      </p:sp>
      <p:sp>
        <p:nvSpPr>
          <p:cNvPr id="42" name="Google Shape;4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4: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 name="Google Shape;4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It also features diverse landscapes—from the sea ice to coastal wetlands, upland tundra, mountains, wide rivers, and the sea itself—support abundant wildlife and many cultures.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9" name="Google Shape;4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5: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Arctic also has some of the world’s most iconic wildlife—including polar bears. You’ll also find arctic wolves, seals, and brown bears, among others.</a:t>
            </a:r>
            <a:endParaRPr/>
          </a:p>
        </p:txBody>
      </p:sp>
      <p:sp>
        <p:nvSpPr>
          <p:cNvPr id="56" name="Google Shape;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6: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remarkably productive waters of the Arctic are home to a variety of marine mammals, like narwhals, dolphins and porpoises, and several kinds of whales. Almost half of the fish caught in the United States comes from the Bering Sea making fisheries vital to local livelihoods. Across the Bering Sea in Russia, the Kamchatka Peninsula’s river systems produce up to one-quarter of all wild Pacific salmon.</a:t>
            </a:r>
            <a:endParaRPr sz="1200" b="0" i="0" u="none" strike="noStrike" cap="none" dirty="0">
              <a:solidFill>
                <a:schemeClr val="dk1"/>
              </a:solidFill>
              <a:latin typeface="Calibri"/>
              <a:ea typeface="Calibri"/>
              <a:cs typeface="Calibri"/>
              <a:sym typeface="Calibri"/>
            </a:endParaRPr>
          </a:p>
        </p:txBody>
      </p:sp>
      <p:sp>
        <p:nvSpPr>
          <p:cNvPr id="63" name="Google Shape;6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7: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effectLst/>
                <a:latin typeface="Calibri"/>
                <a:ea typeface="Calibri"/>
                <a:cs typeface="Calibri"/>
                <a:sym typeface="Calibri"/>
              </a:rPr>
              <a:t>The Arctic is warming at twice the global rate, opening a new ocean at the top of the world. This change challenges wildlife and creates access to minerals, energy resources, and shipping routes. </a:t>
            </a:r>
            <a:r>
              <a:rPr lang="en-US" sz="1200" b="0" i="0" u="none" strike="noStrike" cap="none" dirty="0">
                <a:solidFill>
                  <a:schemeClr val="dk1"/>
                </a:solidFill>
                <a:latin typeface="Calibri"/>
                <a:ea typeface="Calibri"/>
                <a:cs typeface="Calibri"/>
                <a:sym typeface="Calibri"/>
              </a:rPr>
              <a:t>The Arctic, including the Bering, Beaufort and Chukchi seas, now faces an uncertain future due to climate change, mining, shipping, oil and gas development, and overfishing. </a:t>
            </a:r>
            <a:endParaRPr sz="1200" b="0" i="0" u="none" strike="noStrike" cap="none" dirty="0">
              <a:solidFill>
                <a:schemeClr val="dk1"/>
              </a:solidFill>
              <a:latin typeface="Calibri"/>
              <a:ea typeface="Calibri"/>
              <a:cs typeface="Calibri"/>
              <a:sym typeface="Calibri"/>
            </a:endParaRPr>
          </a:p>
        </p:txBody>
      </p:sp>
      <p:sp>
        <p:nvSpPr>
          <p:cNvPr id="70" name="Google Shape;7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8: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release of greenhouse gasses from the burning of fossil fuels and other sources is causing temperatures in the Arctic to warm at twice the rate of the rest of the world, resulting in lower levels of sea ice, melting permafrost and rising sea levels all over the world. </a:t>
            </a:r>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decrease in volume and extent of Arctic sea ice has serious implications for marine mammals that depend on the ice for their survival, such as ringed seals and polar bears.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7" name="Google Shape;7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9:notes"/>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burning of fossil fuels is also making Arctic waters more acidic, harming zooplankton species like pterapods—the very base of the Arctic’s rich food chain—as well as corals and shellfish.</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4" name="Google Shape;8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ogo slide">
  <p:cSld name="Logo slide">
    <p:bg>
      <p:bgPr>
        <a:solidFill>
          <a:srgbClr val="EEECE1"/>
        </a:solidFill>
        <a:effectLst/>
      </p:bgPr>
    </p:bg>
    <p:spTree>
      <p:nvGrpSpPr>
        <p:cNvPr id="1" name="Shape 12"/>
        <p:cNvGrpSpPr/>
        <p:nvPr/>
      </p:nvGrpSpPr>
      <p:grpSpPr>
        <a:xfrm>
          <a:off x="0" y="0"/>
          <a:ext cx="0" cy="0"/>
          <a:chOff x="0" y="0"/>
          <a:chExt cx="0" cy="0"/>
        </a:xfrm>
      </p:grpSpPr>
      <p:pic>
        <p:nvPicPr>
          <p:cNvPr id="13" name="Google Shape;13;p2" descr="WWF_25mm_no_tab.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532188" y="785813"/>
            <a:ext cx="2090737" cy="31210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with light bar">
  <p:cSld name="Title with light bar">
    <p:spTree>
      <p:nvGrpSpPr>
        <p:cNvPr id="1" name="Shape 14"/>
        <p:cNvGrpSpPr/>
        <p:nvPr/>
      </p:nvGrpSpPr>
      <p:grpSpPr>
        <a:xfrm>
          <a:off x="0" y="0"/>
          <a:ext cx="0" cy="0"/>
          <a:chOff x="0" y="0"/>
          <a:chExt cx="0" cy="0"/>
        </a:xfrm>
      </p:grpSpPr>
      <p:sp>
        <p:nvSpPr>
          <p:cNvPr id="15" name="Google Shape;15;p3"/>
          <p:cNvSpPr txBox="1">
            <a:spLocks noGrp="1"/>
          </p:cNvSpPr>
          <p:nvPr>
            <p:ph type="ctrTitle"/>
          </p:nvPr>
        </p:nvSpPr>
        <p:spPr>
          <a:xfrm>
            <a:off x="0" y="2229681"/>
            <a:ext cx="9144000" cy="684139"/>
          </a:xfrm>
          <a:prstGeom prst="rect">
            <a:avLst/>
          </a:prstGeom>
          <a:solidFill>
            <a:schemeClr val="lt1">
              <a:alpha val="42745"/>
            </a:schemeClr>
          </a:solidFill>
          <a:ln>
            <a:noFill/>
          </a:ln>
        </p:spPr>
        <p:txBody>
          <a:bodyPr spcFirstLastPara="1" wrap="square" lIns="0" tIns="0" rIns="0" bIns="0" anchor="ctr" anchorCtr="0"/>
          <a:lstStyle>
            <a:lvl1pPr marR="0" lvl="0" algn="ctr" rtl="0">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lass box dark">
  <p:cSld name="Glass box dark">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455612" y="1210670"/>
            <a:ext cx="2712831" cy="1508105"/>
          </a:xfrm>
          <a:prstGeom prst="rect">
            <a:avLst/>
          </a:prstGeom>
          <a:solidFill>
            <a:schemeClr val="dk1">
              <a:alpha val="44705"/>
            </a:schemeClr>
          </a:solidFill>
          <a:ln>
            <a:noFill/>
          </a:ln>
        </p:spPr>
        <p:txBody>
          <a:bodyPr spcFirstLastPara="1" wrap="square" lIns="182875" tIns="137150" rIns="182875" bIns="137150" anchor="t" anchorCtr="0"/>
          <a:lstStyle>
            <a:lvl1pPr marL="457200" marR="0" lvl="0" indent="-228600" algn="l" rtl="0">
              <a:spcBef>
                <a:spcPts val="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600"/>
              </a:spcBef>
              <a:spcAft>
                <a:spcPts val="0"/>
              </a:spcAft>
              <a:buClr>
                <a:srgbClr val="888888"/>
              </a:buClr>
              <a:buSzPts val="1620"/>
              <a:buFont typeface="Arial"/>
              <a:buNone/>
              <a:defRPr sz="1800" b="0" i="0" u="none" strike="noStrike" cap="none">
                <a:solidFill>
                  <a:srgbClr val="888888"/>
                </a:solidFill>
                <a:latin typeface="Arial"/>
                <a:ea typeface="Arial"/>
                <a:cs typeface="Arial"/>
                <a:sym typeface="Arial"/>
              </a:defRPr>
            </a:lvl2pPr>
            <a:lvl3pPr marL="1371600" marR="0" lvl="2" indent="-228600" algn="l" rtl="0">
              <a:spcBef>
                <a:spcPts val="600"/>
              </a:spcBef>
              <a:spcAft>
                <a:spcPts val="0"/>
              </a:spcAft>
              <a:buClr>
                <a:srgbClr val="888888"/>
              </a:buClr>
              <a:buSzPts val="1440"/>
              <a:buFont typeface="Arial"/>
              <a:buNone/>
              <a:defRPr sz="1600" b="0" i="0" u="none" strike="noStrike" cap="none">
                <a:solidFill>
                  <a:srgbClr val="888888"/>
                </a:solidFill>
                <a:latin typeface="Arial"/>
                <a:ea typeface="Arial"/>
                <a:cs typeface="Arial"/>
                <a:sym typeface="Arial"/>
              </a:defRPr>
            </a:lvl3pPr>
            <a:lvl4pPr marL="1828800" marR="0" lvl="3" indent="-228600" algn="l" rtl="0">
              <a:spcBef>
                <a:spcPts val="6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Glass box light">
  <p:cSld name="Glass box light">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455612" y="1210670"/>
            <a:ext cx="2712831" cy="1508105"/>
          </a:xfrm>
          <a:prstGeom prst="rect">
            <a:avLst/>
          </a:prstGeom>
          <a:solidFill>
            <a:schemeClr val="lt1">
              <a:alpha val="44705"/>
            </a:schemeClr>
          </a:solidFill>
          <a:ln>
            <a:noFill/>
          </a:ln>
        </p:spPr>
        <p:txBody>
          <a:bodyPr spcFirstLastPara="1" wrap="square" lIns="182875" tIns="137150" rIns="182875" bIns="137150" anchor="t" anchorCtr="0"/>
          <a:lstStyle>
            <a:lvl1pPr marL="457200" marR="0" lvl="0" indent="-228600" algn="l" rtl="0">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600"/>
              </a:spcBef>
              <a:spcAft>
                <a:spcPts val="0"/>
              </a:spcAft>
              <a:buClr>
                <a:srgbClr val="888888"/>
              </a:buClr>
              <a:buSzPts val="1620"/>
              <a:buFont typeface="Arial"/>
              <a:buNone/>
              <a:defRPr sz="1800" b="0" i="0" u="none" strike="noStrike" cap="none">
                <a:solidFill>
                  <a:srgbClr val="888888"/>
                </a:solidFill>
                <a:latin typeface="Arial"/>
                <a:ea typeface="Arial"/>
                <a:cs typeface="Arial"/>
                <a:sym typeface="Arial"/>
              </a:defRPr>
            </a:lvl2pPr>
            <a:lvl3pPr marL="1371600" marR="0" lvl="2" indent="-228600" algn="l" rtl="0">
              <a:spcBef>
                <a:spcPts val="600"/>
              </a:spcBef>
              <a:spcAft>
                <a:spcPts val="0"/>
              </a:spcAft>
              <a:buClr>
                <a:srgbClr val="888888"/>
              </a:buClr>
              <a:buSzPts val="1440"/>
              <a:buFont typeface="Arial"/>
              <a:buNone/>
              <a:defRPr sz="1600" b="0" i="0" u="none" strike="noStrike" cap="none">
                <a:solidFill>
                  <a:srgbClr val="888888"/>
                </a:solidFill>
                <a:latin typeface="Arial"/>
                <a:ea typeface="Arial"/>
                <a:cs typeface="Arial"/>
                <a:sym typeface="Arial"/>
              </a:defRPr>
            </a:lvl3pPr>
            <a:lvl4pPr marL="1828800" marR="0" lvl="3" indent="-228600" algn="l" rtl="0">
              <a:spcBef>
                <a:spcPts val="6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with dark bar">
  <p:cSld name="Title with dark bar">
    <p:spTree>
      <p:nvGrpSpPr>
        <p:cNvPr id="1" name="Shape 21"/>
        <p:cNvGrpSpPr/>
        <p:nvPr/>
      </p:nvGrpSpPr>
      <p:grpSpPr>
        <a:xfrm>
          <a:off x="0" y="0"/>
          <a:ext cx="0" cy="0"/>
          <a:chOff x="0" y="0"/>
          <a:chExt cx="0" cy="0"/>
        </a:xfrm>
      </p:grpSpPr>
      <p:sp>
        <p:nvSpPr>
          <p:cNvPr id="22" name="Google Shape;22;p7"/>
          <p:cNvSpPr txBox="1">
            <a:spLocks noGrp="1"/>
          </p:cNvSpPr>
          <p:nvPr>
            <p:ph type="ctrTitle"/>
          </p:nvPr>
        </p:nvSpPr>
        <p:spPr>
          <a:xfrm>
            <a:off x="0" y="2229681"/>
            <a:ext cx="9144000" cy="684139"/>
          </a:xfrm>
          <a:prstGeom prst="rect">
            <a:avLst/>
          </a:prstGeom>
          <a:solidFill>
            <a:schemeClr val="dk1">
              <a:alpha val="42745"/>
            </a:schemeClr>
          </a:solidFill>
          <a:ln>
            <a:noFill/>
          </a:ln>
        </p:spPr>
        <p:txBody>
          <a:bodyPr spcFirstLastPara="1" wrap="square" lIns="0" tIns="0" rIns="0" bIns="0" anchor="ctr" anchorCtr="0"/>
          <a:lstStyle>
            <a:lvl1pPr marR="0" lvl="0" algn="ctr" rtl="0">
              <a:spcBef>
                <a:spcPts val="0"/>
              </a:spcBef>
              <a:spcAft>
                <a:spcPts val="0"/>
              </a:spcAft>
              <a:buClr>
                <a:srgbClr val="FFFFFF"/>
              </a:buClr>
              <a:buSzPts val="3200"/>
              <a:buFont typeface="Arial"/>
              <a:buNone/>
              <a:defRPr sz="3200" b="0" i="0" u="none" strike="noStrike" cap="non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457200" y="314347"/>
            <a:ext cx="8229600" cy="748882"/>
          </a:xfrm>
          <a:prstGeom prst="rect">
            <a:avLst/>
          </a:prstGeom>
          <a:noFill/>
          <a:ln>
            <a:noFill/>
          </a:ln>
        </p:spPr>
        <p:txBody>
          <a:bodyPr spcFirstLastPara="1" wrap="square" lIns="0" tIns="0" rIns="0" bIns="0" anchor="ctr" anchorCtr="0"/>
          <a:lstStyle>
            <a:lvl1pPr marR="0" lvl="0" algn="l" rtl="0">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8"/>
          <p:cNvSpPr txBox="1">
            <a:spLocks noGrp="1"/>
          </p:cNvSpPr>
          <p:nvPr>
            <p:ph type="body" idx="1"/>
          </p:nvPr>
        </p:nvSpPr>
        <p:spPr>
          <a:xfrm>
            <a:off x="457200" y="1200150"/>
            <a:ext cx="8229600" cy="3542353"/>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42900" algn="l" rtl="0">
              <a:spcBef>
                <a:spcPts val="6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6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9"/>
          <p:cNvSpPr txBox="1">
            <a:spLocks noGrp="1"/>
          </p:cNvSpPr>
          <p:nvPr>
            <p:ph type="title"/>
          </p:nvPr>
        </p:nvSpPr>
        <p:spPr>
          <a:xfrm>
            <a:off x="457200" y="314347"/>
            <a:ext cx="8229600" cy="748882"/>
          </a:xfrm>
          <a:prstGeom prst="rect">
            <a:avLst/>
          </a:prstGeom>
          <a:noFill/>
          <a:ln>
            <a:noFill/>
          </a:ln>
        </p:spPr>
        <p:txBody>
          <a:bodyPr spcFirstLastPara="1" wrap="square" lIns="0" tIns="0" rIns="0" bIns="0" anchor="ctr" anchorCtr="0"/>
          <a:lstStyle>
            <a:lvl1pPr marR="0" lvl="0" algn="l" rtl="0">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314347"/>
            <a:ext cx="8229600" cy="748882"/>
          </a:xfrm>
          <a:prstGeom prst="rect">
            <a:avLst/>
          </a:prstGeom>
          <a:noFill/>
          <a:ln>
            <a:noFill/>
          </a:ln>
        </p:spPr>
        <p:txBody>
          <a:bodyPr spcFirstLastPara="1" wrap="square" lIns="0" tIns="0" rIns="0" bIns="0" anchor="ctr" anchorCtr="0"/>
          <a:lstStyle>
            <a:lvl1pPr marR="0" lvl="0" algn="l" rtl="0">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200150"/>
            <a:ext cx="8229600" cy="3542353"/>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42900" algn="l" rtl="0">
              <a:spcBef>
                <a:spcPts val="6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6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55600" algn="l" rtl="0">
              <a:spcBef>
                <a:spcPts val="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flipH="1">
            <a:off x="0" y="-789633"/>
            <a:ext cx="9144000" cy="6023074"/>
          </a:xfrm>
          <a:prstGeom prst="rect">
            <a:avLst/>
          </a:prstGeom>
          <a:noFill/>
          <a:ln>
            <a:noFill/>
          </a:ln>
        </p:spPr>
      </p:pic>
      <p:sp>
        <p:nvSpPr>
          <p:cNvPr id="94" name="Google Shape;94;p19"/>
          <p:cNvSpPr txBox="1">
            <a:spLocks noGrp="1"/>
          </p:cNvSpPr>
          <p:nvPr>
            <p:ph type="body" idx="1"/>
          </p:nvPr>
        </p:nvSpPr>
        <p:spPr>
          <a:xfrm>
            <a:off x="5934517" y="1210670"/>
            <a:ext cx="2712831" cy="1815882"/>
          </a:xfrm>
          <a:prstGeom prst="rect">
            <a:avLst/>
          </a:prstGeom>
          <a:solidFill>
            <a:schemeClr val="dk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Oil and gas drilling in the Arctic is extremely risky and potentially disastrous.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806583"/>
            <a:ext cx="9144000" cy="6103620"/>
          </a:xfrm>
          <a:prstGeom prst="rect">
            <a:avLst/>
          </a:prstGeom>
          <a:noFill/>
          <a:ln>
            <a:noFill/>
          </a:ln>
        </p:spPr>
      </p:pic>
      <p:sp>
        <p:nvSpPr>
          <p:cNvPr id="101" name="Google Shape;101;p20"/>
          <p:cNvSpPr txBox="1">
            <a:spLocks noGrp="1"/>
          </p:cNvSpPr>
          <p:nvPr>
            <p:ph type="body" idx="1"/>
          </p:nvPr>
        </p:nvSpPr>
        <p:spPr>
          <a:xfrm>
            <a:off x="455612" y="1210670"/>
            <a:ext cx="2712831" cy="1815882"/>
          </a:xfrm>
          <a:prstGeom prst="rect">
            <a:avLst/>
          </a:prstGeom>
          <a:solidFill>
            <a:schemeClr val="lt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The proposed Pebble Mine could devastate Arctic freshwater ecosystems.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921896"/>
            <a:ext cx="9144000" cy="6096000"/>
          </a:xfrm>
          <a:prstGeom prst="rect">
            <a:avLst/>
          </a:prstGeom>
          <a:noFill/>
          <a:ln>
            <a:noFill/>
          </a:ln>
        </p:spPr>
      </p:pic>
      <p:sp>
        <p:nvSpPr>
          <p:cNvPr id="108" name="Google Shape;108;p21"/>
          <p:cNvSpPr txBox="1">
            <a:spLocks noGrp="1"/>
          </p:cNvSpPr>
          <p:nvPr>
            <p:ph type="body" idx="1"/>
          </p:nvPr>
        </p:nvSpPr>
        <p:spPr>
          <a:xfrm>
            <a:off x="5387376" y="1075759"/>
            <a:ext cx="2712831" cy="2123658"/>
          </a:xfrm>
          <a:prstGeom prst="rect">
            <a:avLst/>
          </a:prstGeom>
          <a:solidFill>
            <a:schemeClr val="dk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Melting sea ice has opened up new passages for travel and commercial transportation, inviting new risk.</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836565"/>
            <a:ext cx="9248931" cy="6173661"/>
          </a:xfrm>
          <a:prstGeom prst="rect">
            <a:avLst/>
          </a:prstGeom>
          <a:noFill/>
          <a:ln>
            <a:noFill/>
          </a:ln>
        </p:spPr>
      </p:pic>
      <p:sp>
        <p:nvSpPr>
          <p:cNvPr id="115" name="Google Shape;115;p22"/>
          <p:cNvSpPr txBox="1">
            <a:spLocks noGrp="1"/>
          </p:cNvSpPr>
          <p:nvPr>
            <p:ph type="body" idx="1"/>
          </p:nvPr>
        </p:nvSpPr>
        <p:spPr>
          <a:xfrm>
            <a:off x="455612" y="1210670"/>
            <a:ext cx="2712831" cy="1815882"/>
          </a:xfrm>
          <a:prstGeom prst="rect">
            <a:avLst/>
          </a:prstGeom>
          <a:solidFill>
            <a:schemeClr val="dk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The Arctic is a major source for the world’s fish—and supplies are running thin.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271384"/>
            <a:ext cx="9203961" cy="6135974"/>
          </a:xfrm>
          <a:prstGeom prst="rect">
            <a:avLst/>
          </a:prstGeom>
          <a:noFill/>
          <a:ln>
            <a:noFill/>
          </a:ln>
        </p:spPr>
      </p:pic>
      <p:sp>
        <p:nvSpPr>
          <p:cNvPr id="122" name="Google Shape;122;p23"/>
          <p:cNvSpPr txBox="1">
            <a:spLocks noGrp="1"/>
          </p:cNvSpPr>
          <p:nvPr>
            <p:ph type="ctrTitle"/>
          </p:nvPr>
        </p:nvSpPr>
        <p:spPr>
          <a:xfrm>
            <a:off x="0" y="2229681"/>
            <a:ext cx="9144000" cy="684139"/>
          </a:xfrm>
          <a:prstGeom prst="rect">
            <a:avLst/>
          </a:prstGeom>
          <a:solidFill>
            <a:schemeClr val="lt1">
              <a:alpha val="42745"/>
            </a:schemeClr>
          </a:solidFill>
          <a:ln>
            <a:noFill/>
          </a:ln>
        </p:spPr>
        <p:txBody>
          <a:bodyPr spcFirstLastPara="1" wrap="square" lIns="0" tIns="0" rIns="0" bIns="0" anchor="ctr" anchorCtr="0">
            <a:noAutofit/>
          </a:bodyPr>
          <a:lstStyle/>
          <a:p>
            <a:pPr marL="0" marR="0" lvl="0" indent="0" algn="ctr" rtl="0">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WWF is working to protect the Arctic</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456" y="-581732"/>
            <a:ext cx="9211456" cy="6148647"/>
          </a:xfrm>
          <a:prstGeom prst="rect">
            <a:avLst/>
          </a:prstGeom>
          <a:noFill/>
          <a:ln>
            <a:noFill/>
          </a:ln>
        </p:spPr>
      </p:pic>
      <p:sp>
        <p:nvSpPr>
          <p:cNvPr id="129" name="Google Shape;129;p24"/>
          <p:cNvSpPr txBox="1">
            <a:spLocks noGrp="1"/>
          </p:cNvSpPr>
          <p:nvPr>
            <p:ph type="body" idx="1"/>
          </p:nvPr>
        </p:nvSpPr>
        <p:spPr>
          <a:xfrm>
            <a:off x="455612" y="1210670"/>
            <a:ext cx="2712831" cy="2123658"/>
          </a:xfrm>
          <a:prstGeom prst="rect">
            <a:avLst/>
          </a:prstGeom>
          <a:solidFill>
            <a:schemeClr val="dk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Making sure development—including tourism, oil, mining, and shipping—is sustainable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3" name="Picture 2">
            <a:extLst>
              <a:ext uri="{FF2B5EF4-FFF2-40B4-BE49-F238E27FC236}">
                <a16:creationId xmlns:a16="http://schemas.microsoft.com/office/drawing/2014/main" id="{4EDBCC81-4E7E-4757-90D7-D504AC73CC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6" name="Google Shape;136;p25"/>
          <p:cNvSpPr txBox="1">
            <a:spLocks noGrp="1"/>
          </p:cNvSpPr>
          <p:nvPr>
            <p:ph type="body" idx="1"/>
          </p:nvPr>
        </p:nvSpPr>
        <p:spPr>
          <a:xfrm>
            <a:off x="6024458" y="1411480"/>
            <a:ext cx="2712831" cy="2123658"/>
          </a:xfrm>
          <a:prstGeom prst="rect">
            <a:avLst/>
          </a:prstGeom>
          <a:solidFill>
            <a:schemeClr val="dk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lt1"/>
              </a:buClr>
              <a:buSzPts val="2000"/>
              <a:buFont typeface="Arial"/>
              <a:buNone/>
            </a:pPr>
            <a:r>
              <a:rPr lang="en-US" sz="2000" b="0" i="0" u="none" strike="noStrike" cap="none" dirty="0">
                <a:solidFill>
                  <a:schemeClr val="lt1"/>
                </a:solidFill>
                <a:latin typeface="Arial"/>
                <a:ea typeface="Arial"/>
                <a:cs typeface="Arial"/>
                <a:sym typeface="Arial"/>
              </a:rPr>
              <a:t>Working on behalf of local communities—preventing new oil and gas drilling and ensuring fishing is sustainable</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flipH="1">
            <a:off x="-1" y="-1230778"/>
            <a:ext cx="9549480" cy="6374278"/>
          </a:xfrm>
          <a:prstGeom prst="rect">
            <a:avLst/>
          </a:prstGeom>
          <a:noFill/>
          <a:ln>
            <a:noFill/>
          </a:ln>
        </p:spPr>
      </p:pic>
      <p:sp>
        <p:nvSpPr>
          <p:cNvPr id="143" name="Google Shape;143;p26"/>
          <p:cNvSpPr txBox="1">
            <a:spLocks noGrp="1"/>
          </p:cNvSpPr>
          <p:nvPr>
            <p:ph type="body" idx="1"/>
          </p:nvPr>
        </p:nvSpPr>
        <p:spPr>
          <a:xfrm>
            <a:off x="455612" y="1210670"/>
            <a:ext cx="2712831" cy="1200329"/>
          </a:xfrm>
          <a:prstGeom prst="rect">
            <a:avLst/>
          </a:prstGeom>
          <a:solidFill>
            <a:schemeClr val="lt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Engaging with—and evaluating—Arctic governments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flipH="1">
            <a:off x="0" y="-1094282"/>
            <a:ext cx="9144000" cy="6858000"/>
          </a:xfrm>
          <a:prstGeom prst="rect">
            <a:avLst/>
          </a:prstGeom>
          <a:noFill/>
          <a:ln>
            <a:noFill/>
          </a:ln>
        </p:spPr>
      </p:pic>
      <p:sp>
        <p:nvSpPr>
          <p:cNvPr id="150" name="Google Shape;150;p27"/>
          <p:cNvSpPr txBox="1">
            <a:spLocks noGrp="1"/>
          </p:cNvSpPr>
          <p:nvPr>
            <p:ph type="body" idx="1"/>
          </p:nvPr>
        </p:nvSpPr>
        <p:spPr>
          <a:xfrm>
            <a:off x="5649704" y="859176"/>
            <a:ext cx="2712831" cy="1508105"/>
          </a:xfrm>
          <a:prstGeom prst="rect">
            <a:avLst/>
          </a:prstGeom>
          <a:solidFill>
            <a:schemeClr val="dk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Protecting ecologically critical areas and priority species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17" y="-773555"/>
            <a:ext cx="9273393" cy="6182262"/>
          </a:xfrm>
          <a:prstGeom prst="rect">
            <a:avLst/>
          </a:prstGeom>
          <a:noFill/>
          <a:ln>
            <a:noFill/>
          </a:ln>
        </p:spPr>
      </p:pic>
      <p:sp>
        <p:nvSpPr>
          <p:cNvPr id="157" name="Google Shape;157;p28"/>
          <p:cNvSpPr txBox="1">
            <a:spLocks noGrp="1"/>
          </p:cNvSpPr>
          <p:nvPr>
            <p:ph type="body" idx="1"/>
          </p:nvPr>
        </p:nvSpPr>
        <p:spPr>
          <a:xfrm>
            <a:off x="455612" y="1210670"/>
            <a:ext cx="2712831" cy="1508105"/>
          </a:xfrm>
          <a:prstGeom prst="rect">
            <a:avLst/>
          </a:prstGeom>
          <a:solidFill>
            <a:schemeClr val="lt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Addressing climate change—the major threat to biodiversity in the Arctic</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pic>
        <p:nvPicPr>
          <p:cNvPr id="37" name="Google Shape;37;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791593"/>
            <a:ext cx="9144000" cy="6103620"/>
          </a:xfrm>
          <a:prstGeom prst="rect">
            <a:avLst/>
          </a:prstGeom>
          <a:noFill/>
          <a:ln>
            <a:noFill/>
          </a:ln>
        </p:spPr>
      </p:pic>
      <p:sp>
        <p:nvSpPr>
          <p:cNvPr id="38" name="Google Shape;38;p11"/>
          <p:cNvSpPr txBox="1">
            <a:spLocks noGrp="1"/>
          </p:cNvSpPr>
          <p:nvPr>
            <p:ph type="ctrTitle"/>
          </p:nvPr>
        </p:nvSpPr>
        <p:spPr>
          <a:xfrm>
            <a:off x="0" y="2229681"/>
            <a:ext cx="9144000" cy="684139"/>
          </a:xfrm>
          <a:prstGeom prst="rect">
            <a:avLst/>
          </a:prstGeom>
          <a:solidFill>
            <a:schemeClr val="lt1">
              <a:alpha val="42745"/>
            </a:schemeClr>
          </a:solidFill>
          <a:ln>
            <a:noFill/>
          </a:ln>
        </p:spPr>
        <p:txBody>
          <a:bodyPr spcFirstLastPara="1" wrap="square" lIns="0" tIns="0" rIns="0" bIns="0" anchor="ctr" anchorCtr="0">
            <a:noAutofit/>
          </a:bodyPr>
          <a:lstStyle/>
          <a:p>
            <a:pPr marL="0" marR="0" lvl="0" indent="0" algn="ctr" rtl="0">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The Arctic</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434715"/>
            <a:ext cx="9783893" cy="6522595"/>
          </a:xfrm>
          <a:prstGeom prst="rect">
            <a:avLst/>
          </a:prstGeom>
          <a:noFill/>
          <a:ln>
            <a:noFill/>
          </a:ln>
        </p:spPr>
      </p:pic>
      <p:sp>
        <p:nvSpPr>
          <p:cNvPr id="164" name="Google Shape;164;p29"/>
          <p:cNvSpPr txBox="1">
            <a:spLocks noGrp="1"/>
          </p:cNvSpPr>
          <p:nvPr>
            <p:ph type="ctrTitle"/>
          </p:nvPr>
        </p:nvSpPr>
        <p:spPr>
          <a:xfrm>
            <a:off x="0" y="2229681"/>
            <a:ext cx="9144000" cy="684139"/>
          </a:xfrm>
          <a:prstGeom prst="rect">
            <a:avLst/>
          </a:prstGeom>
          <a:solidFill>
            <a:schemeClr val="lt1">
              <a:alpha val="42745"/>
            </a:schemeClr>
          </a:solidFill>
          <a:ln>
            <a:noFill/>
          </a:ln>
        </p:spPr>
        <p:txBody>
          <a:bodyPr spcFirstLastPara="1" wrap="square" lIns="0" tIns="0" rIns="0" bIns="0" anchor="ctr" anchorCtr="0">
            <a:noAutofit/>
          </a:bodyPr>
          <a:lstStyle/>
          <a:p>
            <a:pPr marL="0" marR="0" lvl="0" indent="0" algn="ctr" rtl="0">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worldwildlife.org/places/arctic</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p:nvPr/>
        </p:nvSpPr>
        <p:spPr>
          <a:xfrm>
            <a:off x="463749" y="524604"/>
            <a:ext cx="8248313" cy="423662"/>
          </a:xfrm>
          <a:prstGeom prst="rect">
            <a:avLst/>
          </a:prstGeom>
          <a:noFill/>
          <a:ln>
            <a:noFill/>
          </a:ln>
        </p:spPr>
        <p:txBody>
          <a:bodyPr spcFirstLastPara="1" wrap="square" lIns="0" tIns="0" rIns="0" bIns="0" anchor="ctr" anchorCtr="0">
            <a:noAutofit/>
          </a:bodyPr>
          <a:lstStyle/>
          <a:p>
            <a:pPr marL="0" marR="0" lvl="0" indent="0" algn="just" rtl="0">
              <a:spcBef>
                <a:spcPts val="0"/>
              </a:spcBef>
              <a:spcAft>
                <a:spcPts val="0"/>
              </a:spcAft>
              <a:buNone/>
            </a:pPr>
            <a:r>
              <a:rPr lang="en-US" sz="1800" b="0" i="0" u="none" strike="noStrike" cap="none">
                <a:solidFill>
                  <a:srgbClr val="31859C"/>
                </a:solidFill>
                <a:latin typeface="Arial"/>
                <a:ea typeface="Arial"/>
                <a:cs typeface="Arial"/>
                <a:sym typeface="Arial"/>
              </a:rPr>
              <a:t>Photo Credits</a:t>
            </a:r>
            <a:endParaRPr/>
          </a:p>
        </p:txBody>
      </p:sp>
      <p:sp>
        <p:nvSpPr>
          <p:cNvPr id="171" name="Google Shape;171;p30"/>
          <p:cNvSpPr txBox="1"/>
          <p:nvPr/>
        </p:nvSpPr>
        <p:spPr>
          <a:xfrm>
            <a:off x="463749" y="1201890"/>
            <a:ext cx="8244965" cy="36472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800"/>
              <a:buFont typeface="Arial"/>
              <a:buNone/>
            </a:pPr>
            <a:r>
              <a:rPr lang="en-US" sz="800" b="1" i="0" u="none" strike="noStrike" cap="none" dirty="0">
                <a:solidFill>
                  <a:schemeClr val="dk1"/>
                </a:solidFill>
                <a:latin typeface="Arial"/>
                <a:ea typeface="Arial"/>
                <a:cs typeface="Arial"/>
                <a:sym typeface="Arial"/>
              </a:rPr>
              <a:t>Page 2: </a:t>
            </a:r>
            <a:r>
              <a:rPr lang="en-US" sz="800" b="0" i="0" u="none" strike="noStrike" cap="none" dirty="0">
                <a:solidFill>
                  <a:schemeClr val="dk1"/>
                </a:solidFill>
                <a:latin typeface="Arial"/>
                <a:ea typeface="Arial"/>
                <a:cs typeface="Arial"/>
                <a:sym typeface="Arial"/>
              </a:rPr>
              <a:t>© Elisabeth Kruger / WWF-US</a:t>
            </a:r>
            <a:endParaRPr dirty="0"/>
          </a:p>
          <a:p>
            <a:pPr marL="0" marR="0" lvl="0" indent="0" algn="l" rtl="0">
              <a:spcBef>
                <a:spcPts val="200"/>
              </a:spcBef>
              <a:spcAft>
                <a:spcPts val="0"/>
              </a:spcAft>
              <a:buClr>
                <a:schemeClr val="dk1"/>
              </a:buClr>
              <a:buSzPts val="800"/>
              <a:buFont typeface="Arial"/>
              <a:buNone/>
            </a:pPr>
            <a:r>
              <a:rPr lang="en-US" sz="800" b="1" i="0" u="none" strike="noStrike" cap="none" dirty="0">
                <a:solidFill>
                  <a:schemeClr val="dk1"/>
                </a:solidFill>
                <a:latin typeface="Arial"/>
                <a:ea typeface="Arial"/>
                <a:cs typeface="Arial"/>
                <a:sym typeface="Arial"/>
              </a:rPr>
              <a:t>Page 3:</a:t>
            </a:r>
            <a:r>
              <a:rPr lang="en-US" sz="800" b="0" i="0" u="none" strike="noStrike" cap="none" dirty="0">
                <a:solidFill>
                  <a:schemeClr val="dk1"/>
                </a:solidFill>
                <a:latin typeface="Arial"/>
                <a:ea typeface="Arial"/>
                <a:cs typeface="Arial"/>
                <a:sym typeface="Arial"/>
              </a:rPr>
              <a:t> © </a:t>
            </a:r>
            <a:r>
              <a:rPr lang="en-US" sz="800" b="0" i="0" u="none" strike="noStrike" cap="none" dirty="0" err="1">
                <a:solidFill>
                  <a:schemeClr val="dk1"/>
                </a:solidFill>
                <a:latin typeface="Arial"/>
                <a:ea typeface="Arial"/>
                <a:cs typeface="Arial"/>
                <a:sym typeface="Arial"/>
              </a:rPr>
              <a:t>Staffan</a:t>
            </a:r>
            <a:r>
              <a:rPr lang="en-US" sz="800" b="0" i="0" u="none" strike="noStrike" cap="none" dirty="0">
                <a:solidFill>
                  <a:schemeClr val="dk1"/>
                </a:solidFill>
                <a:latin typeface="Arial"/>
                <a:ea typeface="Arial"/>
                <a:cs typeface="Arial"/>
                <a:sym typeface="Arial"/>
              </a:rPr>
              <a:t> </a:t>
            </a:r>
            <a:r>
              <a:rPr lang="en-US" sz="800" b="0" i="0" u="none" strike="noStrike" cap="none" dirty="0" err="1">
                <a:solidFill>
                  <a:schemeClr val="dk1"/>
                </a:solidFill>
                <a:latin typeface="Arial"/>
                <a:ea typeface="Arial"/>
                <a:cs typeface="Arial"/>
                <a:sym typeface="Arial"/>
              </a:rPr>
              <a:t>Widstrand</a:t>
            </a:r>
            <a:r>
              <a:rPr lang="en-US" sz="800" b="0" i="0" u="none" strike="noStrike" cap="none" dirty="0">
                <a:solidFill>
                  <a:schemeClr val="dk1"/>
                </a:solidFill>
                <a:latin typeface="Arial"/>
                <a:ea typeface="Arial"/>
                <a:cs typeface="Arial"/>
                <a:sym typeface="Arial"/>
              </a:rPr>
              <a:t> / WWF</a:t>
            </a:r>
            <a:endParaRPr dirty="0"/>
          </a:p>
          <a:p>
            <a:pPr marL="0" marR="0" lvl="0" indent="0" algn="l" rtl="0">
              <a:spcBef>
                <a:spcPts val="200"/>
              </a:spcBef>
              <a:spcAft>
                <a:spcPts val="0"/>
              </a:spcAft>
              <a:buClr>
                <a:schemeClr val="dk1"/>
              </a:buClr>
              <a:buSzPts val="800"/>
              <a:buFont typeface="Arial"/>
              <a:buNone/>
            </a:pPr>
            <a:r>
              <a:rPr lang="en-US" sz="800" b="1" i="0" u="none" strike="noStrike" cap="none" dirty="0">
                <a:solidFill>
                  <a:schemeClr val="dk1"/>
                </a:solidFill>
                <a:latin typeface="Arial"/>
                <a:ea typeface="Arial"/>
                <a:cs typeface="Arial"/>
                <a:sym typeface="Arial"/>
              </a:rPr>
              <a:t>Page 4: </a:t>
            </a:r>
            <a:r>
              <a:rPr lang="en-US" sz="800" b="0" i="0" u="none" strike="noStrike" cap="none" dirty="0">
                <a:solidFill>
                  <a:schemeClr val="dk1"/>
                </a:solidFill>
                <a:latin typeface="Arial"/>
                <a:ea typeface="Arial"/>
                <a:cs typeface="Arial"/>
                <a:sym typeface="Arial"/>
              </a:rPr>
              <a:t>© Elisabeth Kruger / WWF US</a:t>
            </a:r>
            <a:endParaRPr dirty="0"/>
          </a:p>
          <a:p>
            <a:pPr marL="0" marR="0" lvl="0" indent="0" algn="l" rtl="0">
              <a:spcBef>
                <a:spcPts val="200"/>
              </a:spcBef>
              <a:spcAft>
                <a:spcPts val="0"/>
              </a:spcAft>
              <a:buClr>
                <a:schemeClr val="dk1"/>
              </a:buClr>
              <a:buSzPts val="800"/>
              <a:buFont typeface="Arial"/>
              <a:buNone/>
            </a:pPr>
            <a:r>
              <a:rPr lang="en-US" sz="800" b="1" i="0" u="none" strike="noStrike" cap="none" dirty="0">
                <a:solidFill>
                  <a:schemeClr val="dk1"/>
                </a:solidFill>
                <a:latin typeface="Arial"/>
                <a:ea typeface="Arial"/>
                <a:cs typeface="Arial"/>
                <a:sym typeface="Arial"/>
              </a:rPr>
              <a:t>Page 5:</a:t>
            </a:r>
            <a:r>
              <a:rPr lang="en-US" sz="800" b="0" i="0" u="none" strike="noStrike" cap="none" dirty="0">
                <a:solidFill>
                  <a:schemeClr val="dk1"/>
                </a:solidFill>
                <a:latin typeface="Arial"/>
                <a:ea typeface="Arial"/>
                <a:cs typeface="Arial"/>
                <a:sym typeface="Arial"/>
              </a:rPr>
              <a:t> © Magnus Andersen / Norwegian Polar Institute / WWF-Canon</a:t>
            </a:r>
            <a:endParaRPr dirty="0"/>
          </a:p>
          <a:p>
            <a:pPr marL="0" marR="0" lvl="0" indent="0" algn="l" rtl="0">
              <a:spcBef>
                <a:spcPts val="200"/>
              </a:spcBef>
              <a:spcAft>
                <a:spcPts val="0"/>
              </a:spcAft>
              <a:buClr>
                <a:schemeClr val="dk1"/>
              </a:buClr>
              <a:buSzPts val="800"/>
              <a:buFont typeface="Arial"/>
              <a:buNone/>
            </a:pPr>
            <a:r>
              <a:rPr lang="en-US" sz="800" b="1" i="0" u="none" strike="noStrike" cap="none" dirty="0">
                <a:solidFill>
                  <a:schemeClr val="dk1"/>
                </a:solidFill>
                <a:latin typeface="Arial"/>
                <a:ea typeface="Arial"/>
                <a:cs typeface="Arial"/>
                <a:sym typeface="Arial"/>
              </a:rPr>
              <a:t>Page 6:</a:t>
            </a:r>
            <a:r>
              <a:rPr lang="en-US" sz="800" b="0" i="0" u="none" strike="noStrike" cap="none" dirty="0">
                <a:solidFill>
                  <a:schemeClr val="dk1"/>
                </a:solidFill>
                <a:latin typeface="Arial"/>
                <a:ea typeface="Arial"/>
                <a:cs typeface="Arial"/>
                <a:sym typeface="Arial"/>
              </a:rPr>
              <a:t> © </a:t>
            </a:r>
            <a:r>
              <a:rPr lang="en-US" sz="800" b="0" i="0" u="none" strike="noStrike" cap="none">
                <a:solidFill>
                  <a:schemeClr val="dk1"/>
                </a:solidFill>
                <a:latin typeface="Arial"/>
                <a:ea typeface="Arial"/>
                <a:cs typeface="Arial"/>
                <a:sym typeface="Arial"/>
              </a:rPr>
              <a:t>naturepl.com / Eric </a:t>
            </a:r>
            <a:r>
              <a:rPr lang="en-US" sz="800" b="0" i="0" u="none" strike="noStrike" cap="none" dirty="0" err="1">
                <a:solidFill>
                  <a:schemeClr val="dk1"/>
                </a:solidFill>
                <a:latin typeface="Arial"/>
                <a:ea typeface="Arial"/>
                <a:cs typeface="Arial"/>
                <a:sym typeface="Arial"/>
              </a:rPr>
              <a:t>Baccega</a:t>
            </a:r>
            <a:r>
              <a:rPr lang="en-US" sz="800" b="0" i="0" u="none" strike="noStrike" cap="none" dirty="0">
                <a:solidFill>
                  <a:schemeClr val="dk1"/>
                </a:solidFill>
                <a:latin typeface="Arial"/>
                <a:ea typeface="Arial"/>
                <a:cs typeface="Arial"/>
                <a:sym typeface="Arial"/>
              </a:rPr>
              <a:t> / WWF</a:t>
            </a:r>
            <a:endParaRPr dirty="0"/>
          </a:p>
          <a:p>
            <a:pPr marL="0" marR="0" lvl="0" indent="0" algn="l" rtl="0">
              <a:spcBef>
                <a:spcPts val="200"/>
              </a:spcBef>
              <a:spcAft>
                <a:spcPts val="0"/>
              </a:spcAft>
              <a:buClr>
                <a:schemeClr val="dk1"/>
              </a:buClr>
              <a:buSzPts val="800"/>
              <a:buFont typeface="Arial"/>
              <a:buNone/>
            </a:pPr>
            <a:r>
              <a:rPr lang="en-US" sz="800" b="1" i="0" u="none" strike="noStrike" cap="none" dirty="0">
                <a:solidFill>
                  <a:schemeClr val="dk1"/>
                </a:solidFill>
                <a:latin typeface="Arial"/>
                <a:ea typeface="Arial"/>
                <a:cs typeface="Arial"/>
                <a:sym typeface="Arial"/>
              </a:rPr>
              <a:t>Page 7: </a:t>
            </a:r>
            <a:r>
              <a:rPr lang="en-US" sz="800" b="0" i="0" u="none" strike="noStrike" cap="none" dirty="0">
                <a:solidFill>
                  <a:schemeClr val="dk1"/>
                </a:solidFill>
                <a:latin typeface="Arial"/>
                <a:ea typeface="Arial"/>
                <a:cs typeface="Arial"/>
                <a:sym typeface="Arial"/>
              </a:rPr>
              <a:t>© Elisabeth Kruger / WWF-US</a:t>
            </a:r>
            <a:endParaRPr sz="800" b="0" i="0" u="none" strike="noStrike" cap="none"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r>
              <a:rPr lang="en-US" sz="800" b="1" i="0" u="none" strike="noStrike" cap="none" dirty="0">
                <a:solidFill>
                  <a:schemeClr val="dk1"/>
                </a:solidFill>
                <a:latin typeface="Arial"/>
                <a:ea typeface="Arial"/>
                <a:cs typeface="Arial"/>
                <a:sym typeface="Arial"/>
              </a:rPr>
              <a:t>Page 8:</a:t>
            </a:r>
            <a:r>
              <a:rPr lang="en-US" sz="800" b="0" i="0" u="none" strike="noStrike" cap="none" dirty="0">
                <a:solidFill>
                  <a:schemeClr val="dk1"/>
                </a:solidFill>
                <a:latin typeface="Arial"/>
                <a:ea typeface="Arial"/>
                <a:cs typeface="Arial"/>
                <a:sym typeface="Arial"/>
              </a:rPr>
              <a:t> © Global Warming Images / WWF</a:t>
            </a:r>
            <a:endParaRPr dirty="0"/>
          </a:p>
          <a:p>
            <a:pPr marL="0" marR="0" lvl="0" indent="0" algn="l" rtl="0">
              <a:spcBef>
                <a:spcPts val="200"/>
              </a:spcBef>
              <a:spcAft>
                <a:spcPts val="0"/>
              </a:spcAft>
              <a:buClr>
                <a:schemeClr val="dk1"/>
              </a:buClr>
              <a:buSzPts val="800"/>
              <a:buFont typeface="Arial"/>
              <a:buNone/>
            </a:pPr>
            <a:r>
              <a:rPr lang="en-US" sz="800" b="1" i="0" u="none" strike="noStrike" cap="none" dirty="0">
                <a:solidFill>
                  <a:schemeClr val="dk1"/>
                </a:solidFill>
                <a:latin typeface="Arial"/>
                <a:ea typeface="Arial"/>
                <a:cs typeface="Arial"/>
                <a:sym typeface="Arial"/>
              </a:rPr>
              <a:t>Page 9:</a:t>
            </a:r>
            <a:r>
              <a:rPr lang="en-US" sz="800" b="0" i="0" u="none" strike="noStrike" cap="none" dirty="0">
                <a:solidFill>
                  <a:schemeClr val="dk1"/>
                </a:solidFill>
                <a:latin typeface="Arial"/>
                <a:ea typeface="Arial"/>
                <a:cs typeface="Arial"/>
                <a:sym typeface="Arial"/>
              </a:rPr>
              <a:t> © Elisabeth Kruger / WWF-US</a:t>
            </a:r>
            <a:endParaRPr dirty="0"/>
          </a:p>
          <a:p>
            <a:pPr marL="0" marR="0" lvl="0" indent="0" algn="l" rtl="0">
              <a:spcBef>
                <a:spcPts val="200"/>
              </a:spcBef>
              <a:spcAft>
                <a:spcPts val="0"/>
              </a:spcAft>
              <a:buClr>
                <a:schemeClr val="dk1"/>
              </a:buClr>
              <a:buSzPts val="800"/>
              <a:buFont typeface="Arial"/>
              <a:buNone/>
            </a:pPr>
            <a:r>
              <a:rPr lang="en-US" sz="800" b="1" i="0" u="none" strike="noStrike" cap="none" dirty="0">
                <a:solidFill>
                  <a:schemeClr val="dk1"/>
                </a:solidFill>
                <a:latin typeface="Arial"/>
                <a:ea typeface="Arial"/>
                <a:cs typeface="Arial"/>
                <a:sym typeface="Arial"/>
              </a:rPr>
              <a:t>Page 10:</a:t>
            </a:r>
            <a:r>
              <a:rPr lang="en-US" sz="800" b="0" i="0" u="none" strike="noStrike" cap="none" dirty="0">
                <a:solidFill>
                  <a:schemeClr val="dk1"/>
                </a:solidFill>
                <a:latin typeface="Arial"/>
                <a:ea typeface="Arial"/>
                <a:cs typeface="Arial"/>
                <a:sym typeface="Arial"/>
              </a:rPr>
              <a:t> © US Department of Energy </a:t>
            </a:r>
            <a:endParaRPr sz="800" b="0" i="0" u="none" strike="noStrike" cap="none"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r>
              <a:rPr lang="en-US" sz="800" b="1" i="0" u="none" strike="noStrike" cap="none" dirty="0">
                <a:solidFill>
                  <a:schemeClr val="dk1"/>
                </a:solidFill>
                <a:latin typeface="Arial"/>
                <a:ea typeface="Arial"/>
                <a:cs typeface="Arial"/>
                <a:sym typeface="Arial"/>
              </a:rPr>
              <a:t>Page 11:</a:t>
            </a:r>
            <a:r>
              <a:rPr lang="en-US" sz="800" b="0" i="0" u="none" strike="noStrike" cap="none" dirty="0">
                <a:solidFill>
                  <a:schemeClr val="dk1"/>
                </a:solidFill>
                <a:latin typeface="Arial"/>
                <a:ea typeface="Arial"/>
                <a:cs typeface="Arial"/>
                <a:sym typeface="Arial"/>
              </a:rPr>
              <a:t> © Paul Colangelo / WWF-US</a:t>
            </a:r>
            <a:endParaRPr dirty="0"/>
          </a:p>
          <a:p>
            <a:pPr marL="0" marR="0" lvl="0" indent="0" algn="l" rtl="0">
              <a:spcBef>
                <a:spcPts val="200"/>
              </a:spcBef>
              <a:spcAft>
                <a:spcPts val="0"/>
              </a:spcAft>
              <a:buClr>
                <a:schemeClr val="dk1"/>
              </a:buClr>
              <a:buSzPts val="800"/>
              <a:buFont typeface="Arial"/>
              <a:buNone/>
            </a:pPr>
            <a:r>
              <a:rPr lang="en-US" sz="800" b="1" i="0" u="none" strike="noStrike" cap="none" dirty="0">
                <a:solidFill>
                  <a:schemeClr val="dk1"/>
                </a:solidFill>
                <a:latin typeface="Arial"/>
                <a:ea typeface="Arial"/>
                <a:cs typeface="Arial"/>
                <a:sym typeface="Arial"/>
              </a:rPr>
              <a:t>Page 12:</a:t>
            </a:r>
            <a:r>
              <a:rPr lang="en-US" sz="800" b="0" i="0" u="none" strike="noStrike" cap="none" dirty="0">
                <a:solidFill>
                  <a:schemeClr val="dk1"/>
                </a:solidFill>
                <a:latin typeface="Arial"/>
                <a:ea typeface="Arial"/>
                <a:cs typeface="Arial"/>
                <a:sym typeface="Arial"/>
              </a:rPr>
              <a:t> © Vicki </a:t>
            </a:r>
            <a:r>
              <a:rPr lang="en-US" sz="800" b="0" i="0" u="none" strike="noStrike" cap="none" dirty="0" err="1">
                <a:solidFill>
                  <a:schemeClr val="dk1"/>
                </a:solidFill>
                <a:latin typeface="Arial"/>
                <a:ea typeface="Arial"/>
                <a:cs typeface="Arial"/>
                <a:sym typeface="Arial"/>
              </a:rPr>
              <a:t>Sahanatien</a:t>
            </a:r>
            <a:r>
              <a:rPr lang="en-US" sz="800" b="0" i="0" u="none" strike="noStrike" cap="none" dirty="0">
                <a:solidFill>
                  <a:schemeClr val="dk1"/>
                </a:solidFill>
                <a:latin typeface="Arial"/>
                <a:ea typeface="Arial"/>
                <a:cs typeface="Arial"/>
                <a:sym typeface="Arial"/>
              </a:rPr>
              <a:t> / WWF</a:t>
            </a:r>
            <a:endParaRPr dirty="0"/>
          </a:p>
          <a:p>
            <a:pPr marL="0" marR="0" lvl="0" indent="0" algn="l" rtl="0">
              <a:spcBef>
                <a:spcPts val="200"/>
              </a:spcBef>
              <a:spcAft>
                <a:spcPts val="0"/>
              </a:spcAft>
              <a:buClr>
                <a:schemeClr val="dk1"/>
              </a:buClr>
              <a:buSzPts val="800"/>
              <a:buFont typeface="Arial"/>
              <a:buNone/>
            </a:pPr>
            <a:r>
              <a:rPr lang="en-US" sz="800" b="1" i="0" u="none" strike="noStrike" cap="none" dirty="0">
                <a:solidFill>
                  <a:schemeClr val="dk1"/>
                </a:solidFill>
                <a:latin typeface="Arial"/>
                <a:ea typeface="Arial"/>
                <a:cs typeface="Arial"/>
                <a:sym typeface="Arial"/>
              </a:rPr>
              <a:t>Page 13:</a:t>
            </a:r>
            <a:r>
              <a:rPr lang="en-US" sz="800" b="0" i="0" u="none" strike="noStrike" cap="none" dirty="0">
                <a:solidFill>
                  <a:schemeClr val="dk1"/>
                </a:solidFill>
                <a:latin typeface="Arial"/>
                <a:ea typeface="Arial"/>
                <a:cs typeface="Arial"/>
                <a:sym typeface="Arial"/>
              </a:rPr>
              <a:t> © McDonald </a:t>
            </a:r>
            <a:r>
              <a:rPr lang="en-US" sz="800" b="0" i="0" u="none" strike="noStrike" cap="none" dirty="0" err="1">
                <a:solidFill>
                  <a:schemeClr val="dk1"/>
                </a:solidFill>
                <a:latin typeface="Arial"/>
                <a:ea typeface="Arial"/>
                <a:cs typeface="Arial"/>
                <a:sym typeface="Arial"/>
              </a:rPr>
              <a:t>Mirabile</a:t>
            </a:r>
            <a:r>
              <a:rPr lang="en-US" sz="800" b="0" i="0" u="none" strike="noStrike" cap="none" dirty="0">
                <a:solidFill>
                  <a:schemeClr val="dk1"/>
                </a:solidFill>
                <a:latin typeface="Arial"/>
                <a:ea typeface="Arial"/>
                <a:cs typeface="Arial"/>
                <a:sym typeface="Arial"/>
              </a:rPr>
              <a:t> / WWF-US</a:t>
            </a:r>
            <a:endParaRPr dirty="0"/>
          </a:p>
          <a:p>
            <a:pPr marL="0" marR="0" lvl="0" indent="0" algn="l" rtl="0">
              <a:spcBef>
                <a:spcPts val="200"/>
              </a:spcBef>
              <a:spcAft>
                <a:spcPts val="0"/>
              </a:spcAft>
              <a:buClr>
                <a:schemeClr val="dk1"/>
              </a:buClr>
              <a:buSzPts val="800"/>
              <a:buFont typeface="Arial"/>
              <a:buNone/>
            </a:pPr>
            <a:r>
              <a:rPr lang="en-US" sz="800" b="1" i="0" u="none" strike="noStrike" cap="none" dirty="0">
                <a:solidFill>
                  <a:schemeClr val="dk1"/>
                </a:solidFill>
                <a:latin typeface="Arial"/>
                <a:ea typeface="Arial"/>
                <a:cs typeface="Arial"/>
                <a:sym typeface="Arial"/>
              </a:rPr>
              <a:t>Page 14:</a:t>
            </a:r>
            <a:r>
              <a:rPr lang="en-US" sz="800" b="0" i="0" u="none" strike="noStrike" cap="none" dirty="0">
                <a:solidFill>
                  <a:schemeClr val="dk1"/>
                </a:solidFill>
                <a:latin typeface="Arial"/>
                <a:ea typeface="Arial"/>
                <a:cs typeface="Arial"/>
                <a:sym typeface="Arial"/>
              </a:rPr>
              <a:t> © Canon / Brutus </a:t>
            </a:r>
            <a:r>
              <a:rPr lang="en-US" sz="800" b="0" i="0" u="none" strike="noStrike" cap="none" dirty="0" err="1">
                <a:solidFill>
                  <a:schemeClr val="dk1"/>
                </a:solidFill>
                <a:latin typeface="Arial"/>
                <a:ea typeface="Arial"/>
                <a:cs typeface="Arial"/>
                <a:sym typeface="Arial"/>
              </a:rPr>
              <a:t>Östling</a:t>
            </a:r>
            <a:r>
              <a:rPr lang="en-US" sz="800" b="0" i="0" u="none" strike="noStrike" cap="none" dirty="0">
                <a:solidFill>
                  <a:schemeClr val="dk1"/>
                </a:solidFill>
                <a:latin typeface="Arial"/>
                <a:ea typeface="Arial"/>
                <a:cs typeface="Arial"/>
                <a:sym typeface="Arial"/>
              </a:rPr>
              <a:t> / WWF-Sweden</a:t>
            </a:r>
            <a:endParaRPr dirty="0"/>
          </a:p>
          <a:p>
            <a:pPr marL="0" marR="0" lvl="0" indent="0" algn="l" rtl="0">
              <a:spcBef>
                <a:spcPts val="200"/>
              </a:spcBef>
              <a:spcAft>
                <a:spcPts val="0"/>
              </a:spcAft>
              <a:buClr>
                <a:schemeClr val="dk1"/>
              </a:buClr>
              <a:buSzPts val="800"/>
              <a:buFont typeface="Arial"/>
              <a:buNone/>
            </a:pPr>
            <a:r>
              <a:rPr lang="en-US" sz="800" b="1" i="0" u="none" strike="noStrike" cap="none" dirty="0">
                <a:solidFill>
                  <a:schemeClr val="dk1"/>
                </a:solidFill>
                <a:latin typeface="Arial"/>
                <a:ea typeface="Arial"/>
                <a:cs typeface="Arial"/>
                <a:sym typeface="Arial"/>
              </a:rPr>
              <a:t>Page 15-17:</a:t>
            </a:r>
            <a:r>
              <a:rPr lang="en-US" sz="800" b="0" i="0" u="none" strike="noStrike" cap="none" dirty="0">
                <a:solidFill>
                  <a:schemeClr val="dk1"/>
                </a:solidFill>
                <a:latin typeface="Arial"/>
                <a:ea typeface="Arial"/>
                <a:cs typeface="Arial"/>
                <a:sym typeface="Arial"/>
              </a:rPr>
              <a:t> © WWF-US / Elisabeth Kruger</a:t>
            </a:r>
            <a:endParaRPr dirty="0"/>
          </a:p>
          <a:p>
            <a:pPr marL="0" marR="0" lvl="0" indent="0" algn="l" rtl="0">
              <a:spcBef>
                <a:spcPts val="200"/>
              </a:spcBef>
              <a:spcAft>
                <a:spcPts val="0"/>
              </a:spcAft>
              <a:buClr>
                <a:schemeClr val="dk1"/>
              </a:buClr>
              <a:buSzPts val="800"/>
              <a:buFont typeface="Arial"/>
              <a:buNone/>
            </a:pPr>
            <a:r>
              <a:rPr lang="en-US" sz="800" b="1" i="0" u="none" strike="noStrike" cap="none" dirty="0">
                <a:solidFill>
                  <a:schemeClr val="dk1"/>
                </a:solidFill>
                <a:latin typeface="Arial"/>
                <a:ea typeface="Arial"/>
                <a:cs typeface="Arial"/>
                <a:sym typeface="Arial"/>
              </a:rPr>
              <a:t>Page 18:</a:t>
            </a:r>
            <a:r>
              <a:rPr lang="en-US" sz="800" b="0" i="0" u="none" strike="noStrike" cap="none" dirty="0">
                <a:solidFill>
                  <a:schemeClr val="dk1"/>
                </a:solidFill>
                <a:latin typeface="Arial"/>
                <a:ea typeface="Arial"/>
                <a:cs typeface="Arial"/>
                <a:sym typeface="Arial"/>
              </a:rPr>
              <a:t> © WWF / Clive </a:t>
            </a:r>
            <a:r>
              <a:rPr lang="en-US" sz="800" b="0" i="0" u="none" strike="noStrike" cap="none" dirty="0" err="1">
                <a:solidFill>
                  <a:schemeClr val="dk1"/>
                </a:solidFill>
                <a:latin typeface="Arial"/>
                <a:ea typeface="Arial"/>
                <a:cs typeface="Arial"/>
                <a:sym typeface="Arial"/>
              </a:rPr>
              <a:t>Tesar</a:t>
            </a:r>
            <a:endParaRPr dirty="0"/>
          </a:p>
          <a:p>
            <a:pPr marL="0" marR="0" lvl="0" indent="0" algn="l" rtl="0">
              <a:spcBef>
                <a:spcPts val="200"/>
              </a:spcBef>
              <a:spcAft>
                <a:spcPts val="0"/>
              </a:spcAft>
              <a:buClr>
                <a:schemeClr val="dk1"/>
              </a:buClr>
              <a:buSzPts val="800"/>
              <a:buFont typeface="Arial"/>
              <a:buNone/>
            </a:pPr>
            <a:r>
              <a:rPr lang="en-US" sz="800" b="1" i="0" u="none" strike="noStrike" cap="none" dirty="0">
                <a:solidFill>
                  <a:schemeClr val="dk1"/>
                </a:solidFill>
                <a:latin typeface="Arial"/>
                <a:ea typeface="Arial"/>
                <a:cs typeface="Arial"/>
                <a:sym typeface="Arial"/>
              </a:rPr>
              <a:t>Page 19:</a:t>
            </a:r>
            <a:r>
              <a:rPr lang="en-US" sz="800" b="0" i="0" u="none" strike="noStrike" cap="none" dirty="0">
                <a:solidFill>
                  <a:schemeClr val="dk1"/>
                </a:solidFill>
                <a:latin typeface="Arial"/>
                <a:ea typeface="Arial"/>
                <a:cs typeface="Arial"/>
                <a:sym typeface="Arial"/>
              </a:rPr>
              <a:t> © Canon / Brutus </a:t>
            </a:r>
            <a:r>
              <a:rPr lang="en-US" sz="800" b="0" i="0" u="none" strike="noStrike" cap="none" dirty="0" err="1">
                <a:solidFill>
                  <a:schemeClr val="dk1"/>
                </a:solidFill>
                <a:latin typeface="Arial"/>
                <a:ea typeface="Arial"/>
                <a:cs typeface="Arial"/>
                <a:sym typeface="Arial"/>
              </a:rPr>
              <a:t>Östling</a:t>
            </a:r>
            <a:r>
              <a:rPr lang="en-US" sz="800" b="0" i="0" u="none" strike="noStrike" cap="none" dirty="0">
                <a:solidFill>
                  <a:schemeClr val="dk1"/>
                </a:solidFill>
                <a:latin typeface="Arial"/>
                <a:ea typeface="Arial"/>
                <a:cs typeface="Arial"/>
                <a:sym typeface="Arial"/>
              </a:rPr>
              <a:t> / WWF-Sweden</a:t>
            </a:r>
            <a:endParaRPr sz="800" b="0" i="0" u="none" strike="noStrike" cap="none"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r>
              <a:rPr lang="en-US" sz="800" b="1" i="0" u="none" strike="noStrike" cap="none" dirty="0">
                <a:solidFill>
                  <a:schemeClr val="dk1"/>
                </a:solidFill>
                <a:latin typeface="Arial"/>
                <a:ea typeface="Arial"/>
                <a:cs typeface="Arial"/>
                <a:sym typeface="Arial"/>
              </a:rPr>
              <a:t>Page 20:</a:t>
            </a:r>
            <a:r>
              <a:rPr lang="en-US" sz="800" b="0" i="0" u="none" strike="noStrike" cap="none" dirty="0">
                <a:solidFill>
                  <a:schemeClr val="dk1"/>
                </a:solidFill>
                <a:latin typeface="Arial"/>
                <a:ea typeface="Arial"/>
                <a:cs typeface="Arial"/>
                <a:sym typeface="Arial"/>
              </a:rPr>
              <a:t> © Donna Pomeroy</a:t>
            </a:r>
            <a:endParaRPr sz="800" b="0" i="0" u="none" strike="noStrike" cap="none"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b="0" i="0" u="none" strike="noStrike" cap="none"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 </a:t>
            </a:r>
            <a:endParaRPr dirty="0"/>
          </a:p>
          <a:p>
            <a:pPr marL="0" marR="0" lvl="0" indent="0" algn="l" rtl="0">
              <a:spcBef>
                <a:spcPts val="200"/>
              </a:spcBef>
              <a:spcAft>
                <a:spcPts val="0"/>
              </a:spcAft>
              <a:buClr>
                <a:schemeClr val="dk1"/>
              </a:buClr>
              <a:buSzPts val="800"/>
              <a:buFont typeface="Arial"/>
              <a:buNone/>
            </a:pPr>
            <a:endParaRPr sz="800" b="0" i="0" u="none" strike="noStrike" cap="none"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b="0" i="0" u="none" strike="noStrike" cap="none"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b="0" i="0" u="none" strike="noStrike" cap="none"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b="0" i="0" u="none" strike="noStrike" cap="none"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b="0" i="0" u="none" strike="noStrike" cap="none"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b="0" i="0" u="none" strike="noStrike" cap="none"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b="0" i="0" u="none" strike="noStrike" cap="none"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b="0" i="0" u="none" strike="noStrike" cap="none"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b="0" i="0" u="none" strike="noStrike" cap="none"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b="0" i="0" u="none" strike="noStrike" cap="none"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b="0" i="0" u="none" strike="noStrike" cap="none"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b="0" i="0" u="none" strike="noStrike" cap="none"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b="0" i="0" u="none" strike="noStrike" cap="none" dirty="0">
              <a:solidFill>
                <a:schemeClr val="dk1"/>
              </a:solidFill>
              <a:latin typeface="Arial"/>
              <a:ea typeface="Arial"/>
              <a:cs typeface="Arial"/>
              <a:sym typeface="Arial"/>
            </a:endParaRPr>
          </a:p>
          <a:p>
            <a:pPr marL="0" marR="0" lvl="0" indent="0" algn="l" rtl="0">
              <a:spcBef>
                <a:spcPts val="200"/>
              </a:spcBef>
              <a:spcAft>
                <a:spcPts val="0"/>
              </a:spcAft>
              <a:buClr>
                <a:schemeClr val="dk1"/>
              </a:buClr>
              <a:buSzPts val="800"/>
              <a:buFont typeface="Arial"/>
              <a:buNone/>
            </a:pPr>
            <a:endParaRPr sz="800" b="0" i="0" u="none" strike="noStrike" cap="none" dirty="0">
              <a:solidFill>
                <a:schemeClr val="dk1"/>
              </a:solidFill>
              <a:latin typeface="Arial"/>
              <a:ea typeface="Arial"/>
              <a:cs typeface="Arial"/>
              <a:sym typeface="Arial"/>
            </a:endParaRPr>
          </a:p>
          <a:p>
            <a:pPr marL="0" marR="0" lvl="0" indent="0" algn="l" rtl="0">
              <a:spcBef>
                <a:spcPts val="380"/>
              </a:spcBef>
              <a:spcAft>
                <a:spcPts val="0"/>
              </a:spcAft>
              <a:buClr>
                <a:schemeClr val="dk1"/>
              </a:buClr>
              <a:buSzPts val="900"/>
              <a:buFont typeface="Arial"/>
              <a:buNone/>
            </a:pPr>
            <a:r>
              <a:rPr lang="en-US" sz="900" b="0" i="0" u="none" strike="noStrike" cap="none" dirty="0">
                <a:solidFill>
                  <a:schemeClr val="dk1"/>
                </a:solidFill>
                <a:latin typeface="Arial"/>
                <a:ea typeface="Arial"/>
                <a:cs typeface="Arial"/>
                <a:sym typeface="Arial"/>
              </a:rPr>
              <a:t> </a:t>
            </a:r>
            <a:endParaRPr dirty="0"/>
          </a:p>
          <a:p>
            <a:pPr marL="0" marR="0" lvl="0" indent="0" algn="l" rtl="0">
              <a:spcBef>
                <a:spcPts val="0"/>
              </a:spcBef>
              <a:spcAft>
                <a:spcPts val="0"/>
              </a:spcAft>
              <a:buClr>
                <a:schemeClr val="dk1"/>
              </a:buClr>
              <a:buSzPts val="800"/>
              <a:buFont typeface="Arial"/>
              <a:buNone/>
            </a:pPr>
            <a:endParaRPr sz="800" b="0" i="0" u="none" strike="noStrike" cap="none" dirty="0">
              <a:solidFill>
                <a:schemeClr val="dk1"/>
              </a:solidFill>
              <a:latin typeface="Arial"/>
              <a:ea typeface="Arial"/>
              <a:cs typeface="Arial"/>
              <a:sym typeface="Arial"/>
            </a:endParaRPr>
          </a:p>
          <a:p>
            <a:pPr marL="0" marR="0" lvl="0" indent="0" algn="l" rtl="0">
              <a:spcBef>
                <a:spcPts val="380"/>
              </a:spcBef>
              <a:spcAft>
                <a:spcPts val="0"/>
              </a:spcAft>
              <a:buClr>
                <a:schemeClr val="dk1"/>
              </a:buClr>
              <a:buSzPts val="900"/>
              <a:buFont typeface="Arial"/>
              <a:buNone/>
            </a:pPr>
            <a:r>
              <a:rPr lang="en-US" sz="900" b="0" i="0" u="none" strike="noStrike" cap="none" dirty="0">
                <a:solidFill>
                  <a:schemeClr val="dk1"/>
                </a:solidFill>
                <a:latin typeface="Arial"/>
                <a:ea typeface="Arial"/>
                <a:cs typeface="Arial"/>
                <a:sym typeface="Arial"/>
              </a:rPr>
              <a:t>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44" name="Google Shape;44;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1039055"/>
            <a:ext cx="9248931" cy="6192930"/>
          </a:xfrm>
          <a:prstGeom prst="rect">
            <a:avLst/>
          </a:prstGeom>
          <a:noFill/>
          <a:ln>
            <a:noFill/>
          </a:ln>
        </p:spPr>
      </p:pic>
      <p:sp>
        <p:nvSpPr>
          <p:cNvPr id="45" name="Google Shape;45;p12"/>
          <p:cNvSpPr txBox="1">
            <a:spLocks noGrp="1"/>
          </p:cNvSpPr>
          <p:nvPr>
            <p:ph type="body" idx="1"/>
          </p:nvPr>
        </p:nvSpPr>
        <p:spPr>
          <a:xfrm>
            <a:off x="5604733" y="1210670"/>
            <a:ext cx="2712831" cy="1508105"/>
          </a:xfrm>
          <a:prstGeom prst="rect">
            <a:avLst/>
          </a:prstGeom>
          <a:solidFill>
            <a:schemeClr val="dk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The Arctic is home to 4 million people—400,000 are indigenous.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456" y="-102364"/>
            <a:ext cx="18683765" cy="5348228"/>
          </a:xfrm>
          <a:prstGeom prst="rect">
            <a:avLst/>
          </a:prstGeom>
          <a:noFill/>
          <a:ln>
            <a:noFill/>
          </a:ln>
        </p:spPr>
      </p:pic>
      <p:sp>
        <p:nvSpPr>
          <p:cNvPr id="52" name="Google Shape;52;p13"/>
          <p:cNvSpPr txBox="1">
            <a:spLocks noGrp="1"/>
          </p:cNvSpPr>
          <p:nvPr>
            <p:ph type="body" idx="1"/>
          </p:nvPr>
        </p:nvSpPr>
        <p:spPr>
          <a:xfrm>
            <a:off x="455612" y="1210670"/>
            <a:ext cx="2712831" cy="2123658"/>
          </a:xfrm>
          <a:prstGeom prst="rect">
            <a:avLst/>
          </a:prstGeom>
          <a:solidFill>
            <a:schemeClr val="lt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Arctic landscapes include sea ice, coastal wetlands, upland tundra, mountains, rivers, and the ocean.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0844" y="-1015427"/>
            <a:ext cx="9524844" cy="6349896"/>
          </a:xfrm>
          <a:prstGeom prst="rect">
            <a:avLst/>
          </a:prstGeom>
          <a:noFill/>
          <a:ln>
            <a:noFill/>
          </a:ln>
        </p:spPr>
      </p:pic>
      <p:sp>
        <p:nvSpPr>
          <p:cNvPr id="59" name="Google Shape;59;p14"/>
          <p:cNvSpPr txBox="1">
            <a:spLocks noGrp="1"/>
          </p:cNvSpPr>
          <p:nvPr>
            <p:ph type="body" idx="1"/>
          </p:nvPr>
        </p:nvSpPr>
        <p:spPr>
          <a:xfrm>
            <a:off x="5777120" y="948164"/>
            <a:ext cx="2712831" cy="1200329"/>
          </a:xfrm>
          <a:prstGeom prst="rect">
            <a:avLst/>
          </a:prstGeom>
          <a:solidFill>
            <a:schemeClr val="dk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The Arctic hosts some of the world’s most iconic wildlife.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3" name="Picture 2">
            <a:extLst>
              <a:ext uri="{FF2B5EF4-FFF2-40B4-BE49-F238E27FC236}">
                <a16:creationId xmlns:a16="http://schemas.microsoft.com/office/drawing/2014/main" id="{3622D3EE-BB34-44D4-8832-09F02BA23C0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98"/>
          <a:stretch/>
        </p:blipFill>
        <p:spPr>
          <a:xfrm>
            <a:off x="-1" y="1"/>
            <a:ext cx="9179859" cy="5143500"/>
          </a:xfrm>
          <a:prstGeom prst="rect">
            <a:avLst/>
          </a:prstGeom>
        </p:spPr>
      </p:pic>
      <p:sp>
        <p:nvSpPr>
          <p:cNvPr id="66" name="Google Shape;66;p15"/>
          <p:cNvSpPr txBox="1">
            <a:spLocks noGrp="1"/>
          </p:cNvSpPr>
          <p:nvPr>
            <p:ph type="body" idx="1"/>
          </p:nvPr>
        </p:nvSpPr>
        <p:spPr>
          <a:xfrm>
            <a:off x="383892" y="1918882"/>
            <a:ext cx="2712831" cy="1200329"/>
          </a:xfrm>
          <a:prstGeom prst="rect">
            <a:avLst/>
          </a:prstGeom>
          <a:solidFill>
            <a:schemeClr val="lt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Marine wildlife is also abundant in the Arctic.</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701652"/>
            <a:ext cx="9144000" cy="6103620"/>
          </a:xfrm>
          <a:prstGeom prst="rect">
            <a:avLst/>
          </a:prstGeom>
          <a:noFill/>
          <a:ln>
            <a:noFill/>
          </a:ln>
        </p:spPr>
      </p:pic>
      <p:sp>
        <p:nvSpPr>
          <p:cNvPr id="73" name="Google Shape;73;p16"/>
          <p:cNvSpPr txBox="1">
            <a:spLocks noGrp="1"/>
          </p:cNvSpPr>
          <p:nvPr>
            <p:ph type="body" idx="1"/>
          </p:nvPr>
        </p:nvSpPr>
        <p:spPr>
          <a:xfrm>
            <a:off x="177706" y="1164296"/>
            <a:ext cx="3838482" cy="2098861"/>
          </a:xfrm>
          <a:prstGeom prst="rect">
            <a:avLst/>
          </a:prstGeom>
          <a:solidFill>
            <a:schemeClr val="dk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lt1"/>
              </a:buClr>
              <a:buSzPts val="2000"/>
              <a:buFont typeface="Arial"/>
              <a:buNone/>
            </a:pPr>
            <a:r>
              <a:rPr lang="en-US" sz="2000" b="0" i="0" u="none" strike="noStrike" cap="none" dirty="0">
                <a:solidFill>
                  <a:schemeClr val="lt1"/>
                </a:solidFill>
                <a:latin typeface="Arial"/>
                <a:ea typeface="Arial"/>
                <a:cs typeface="Arial"/>
                <a:sym typeface="Arial"/>
              </a:rPr>
              <a:t>The biggest threat to the Arctic is climate change which challenges</a:t>
            </a:r>
            <a:r>
              <a:rPr lang="en-US" dirty="0"/>
              <a:t> wildlife and creates access to minerals, energy resources, and shipping routes.</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556198"/>
            <a:ext cx="9144000" cy="6096000"/>
          </a:xfrm>
          <a:prstGeom prst="rect">
            <a:avLst/>
          </a:prstGeom>
          <a:noFill/>
          <a:ln>
            <a:noFill/>
          </a:ln>
        </p:spPr>
      </p:pic>
      <p:sp>
        <p:nvSpPr>
          <p:cNvPr id="80" name="Google Shape;80;p17"/>
          <p:cNvSpPr txBox="1">
            <a:spLocks noGrp="1"/>
          </p:cNvSpPr>
          <p:nvPr>
            <p:ph type="body" idx="1"/>
          </p:nvPr>
        </p:nvSpPr>
        <p:spPr>
          <a:xfrm>
            <a:off x="5687179" y="1510473"/>
            <a:ext cx="2712831" cy="2012656"/>
          </a:xfrm>
          <a:prstGeom prst="rect">
            <a:avLst/>
          </a:prstGeom>
          <a:solidFill>
            <a:schemeClr val="lt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The Arctic is warming at twice the rate of the rest of the world. This opens a new ocean at the top of the world.</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950067"/>
            <a:ext cx="9631180" cy="6428813"/>
          </a:xfrm>
          <a:prstGeom prst="rect">
            <a:avLst/>
          </a:prstGeom>
          <a:noFill/>
          <a:ln>
            <a:noFill/>
          </a:ln>
        </p:spPr>
      </p:pic>
      <p:sp>
        <p:nvSpPr>
          <p:cNvPr id="87" name="Google Shape;87;p18"/>
          <p:cNvSpPr txBox="1">
            <a:spLocks noGrp="1"/>
          </p:cNvSpPr>
          <p:nvPr>
            <p:ph type="body" idx="1"/>
          </p:nvPr>
        </p:nvSpPr>
        <p:spPr>
          <a:xfrm>
            <a:off x="455612" y="1210670"/>
            <a:ext cx="2712831" cy="1815882"/>
          </a:xfrm>
          <a:prstGeom prst="rect">
            <a:avLst/>
          </a:prstGeom>
          <a:solidFill>
            <a:schemeClr val="dk1">
              <a:alpha val="44705"/>
            </a:schemeClr>
          </a:solidFill>
          <a:ln>
            <a:noFill/>
          </a:ln>
        </p:spPr>
        <p:txBody>
          <a:bodyPr spcFirstLastPara="1" wrap="square" lIns="182875" tIns="137150" rIns="182875" bIns="137150" anchor="t" anchorCtr="0">
            <a:noAutofit/>
          </a:bodyPr>
          <a:lstStyle/>
          <a:p>
            <a:pPr marL="0" marR="0" lvl="0" indent="0" algn="l" rtl="0">
              <a:spcBef>
                <a:spcPts val="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Arctic waters are also becoming more acidic—harming life at the base of the food chain.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revised 16x9">
  <a:themeElements>
    <a:clrScheme name="WWF Brand colors">
      <a:dk1>
        <a:srgbClr val="000000"/>
      </a:dk1>
      <a:lt1>
        <a:srgbClr val="FFFFFF"/>
      </a:lt1>
      <a:dk2>
        <a:srgbClr val="31859C"/>
      </a:dk2>
      <a:lt2>
        <a:srgbClr val="29568F"/>
      </a:lt2>
      <a:accent1>
        <a:srgbClr val="275937"/>
      </a:accent1>
      <a:accent2>
        <a:srgbClr val="6D9D31"/>
      </a:accent2>
      <a:accent3>
        <a:srgbClr val="542E19"/>
      </a:accent3>
      <a:accent4>
        <a:srgbClr val="FFC550"/>
      </a:accent4>
      <a:accent5>
        <a:srgbClr val="EA890D"/>
      </a:accent5>
      <a:accent6>
        <a:srgbClr val="B71134"/>
      </a:accent6>
      <a:hlink>
        <a:srgbClr val="808080"/>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1513</Words>
  <Application>Microsoft Office PowerPoint</Application>
  <PresentationFormat>On-screen Show (16:9)</PresentationFormat>
  <Paragraphs>98</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revised 16x9</vt:lpstr>
      <vt:lpstr>PowerPoint Presentation</vt:lpstr>
      <vt:lpstr>The Arctic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WWF is working to protect the Arctic</vt:lpstr>
      <vt:lpstr>PowerPoint Presentation</vt:lpstr>
      <vt:lpstr>PowerPoint Presentation</vt:lpstr>
      <vt:lpstr>PowerPoint Presentation</vt:lpstr>
      <vt:lpstr>PowerPoint Presentation</vt:lpstr>
      <vt:lpstr>PowerPoint Presentation</vt:lpstr>
      <vt:lpstr>worldwildlife.org/places/arctic</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Walsh, Patrick</cp:lastModifiedBy>
  <cp:revision>5</cp:revision>
  <dcterms:modified xsi:type="dcterms:W3CDTF">2019-05-10T16:33:02Z</dcterms:modified>
</cp:coreProperties>
</file>